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54"/>
  </p:notesMasterIdLst>
  <p:sldIdLst>
    <p:sldId id="257" r:id="rId5"/>
    <p:sldId id="261" r:id="rId6"/>
    <p:sldId id="285" r:id="rId7"/>
    <p:sldId id="267" r:id="rId8"/>
    <p:sldId id="286" r:id="rId9"/>
    <p:sldId id="268" r:id="rId10"/>
    <p:sldId id="287" r:id="rId11"/>
    <p:sldId id="297" r:id="rId12"/>
    <p:sldId id="288" r:id="rId13"/>
    <p:sldId id="289" r:id="rId14"/>
    <p:sldId id="290" r:id="rId15"/>
    <p:sldId id="294" r:id="rId16"/>
    <p:sldId id="291" r:id="rId17"/>
    <p:sldId id="298" r:id="rId18"/>
    <p:sldId id="299" r:id="rId19"/>
    <p:sldId id="302" r:id="rId20"/>
    <p:sldId id="263" r:id="rId21"/>
    <p:sldId id="260" r:id="rId22"/>
    <p:sldId id="262" r:id="rId23"/>
    <p:sldId id="264" r:id="rId24"/>
    <p:sldId id="265" r:id="rId25"/>
    <p:sldId id="295" r:id="rId26"/>
    <p:sldId id="296" r:id="rId27"/>
    <p:sldId id="303" r:id="rId28"/>
    <p:sldId id="304" r:id="rId29"/>
    <p:sldId id="266" r:id="rId30"/>
    <p:sldId id="258" r:id="rId31"/>
    <p:sldId id="271" r:id="rId32"/>
    <p:sldId id="292" r:id="rId33"/>
    <p:sldId id="272" r:id="rId34"/>
    <p:sldId id="273" r:id="rId35"/>
    <p:sldId id="311" r:id="rId36"/>
    <p:sldId id="307" r:id="rId37"/>
    <p:sldId id="293" r:id="rId38"/>
    <p:sldId id="312" r:id="rId39"/>
    <p:sldId id="275" r:id="rId40"/>
    <p:sldId id="269" r:id="rId41"/>
    <p:sldId id="277" r:id="rId42"/>
    <p:sldId id="278" r:id="rId43"/>
    <p:sldId id="279" r:id="rId44"/>
    <p:sldId id="280" r:id="rId45"/>
    <p:sldId id="300" r:id="rId46"/>
    <p:sldId id="283" r:id="rId47"/>
    <p:sldId id="301" r:id="rId48"/>
    <p:sldId id="306" r:id="rId49"/>
    <p:sldId id="308" r:id="rId50"/>
    <p:sldId id="305" r:id="rId51"/>
    <p:sldId id="309" r:id="rId52"/>
    <p:sldId id="310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5BAD6-FEBF-4935-9EC3-3B480812613A}" v="713" dt="2024-03-13T03:25:06.650"/>
    <p1510:client id="{1C286AB9-FE0F-4D06-AE93-957EE27D7B58}" v="338" dt="2024-03-13T06:28:33.544"/>
    <p1510:client id="{26B55C7A-5EC8-45CC-9148-7A2355587F5D}" v="6363" vWet="6365" dt="2024-03-13T10:01:41.705"/>
    <p1510:client id="{2DD3B504-219B-4A1A-88FC-E8ACB07BECC3}" v="1" dt="2024-03-12T14:10:44.638"/>
    <p1510:client id="{4192496B-D1CC-4BAD-81F5-466574553878}" v="2050" dt="2024-03-13T05:43:29.553"/>
    <p1510:client id="{6292F326-5C92-45D5-AEBB-4EDD422AA49D}" v="18" dt="2024-03-13T06:24:48.804"/>
    <p1510:client id="{9DD264BC-50DA-4B02-B893-451649D2A515}" v="48" dt="2024-03-13T01:15:58.756"/>
    <p1510:client id="{ED05DEB8-5B34-4D5C-BE41-4DD02A5014B3}" v="2416" dt="2024-03-13T06:35:48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DFA6D-3D9F-46F3-9124-51AA589BF6DB}" type="datetimeFigureOut">
              <a:rPr lang="fr-CA" smtClean="0"/>
              <a:t>2024-03-13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FE34-4A4A-4D60-9ABC-86E77D4D621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238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CF0C9-8265-08BB-D23C-32AD4B13F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E5B83D-F5A6-1305-6E14-BEFA44D52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5E69F8-725C-3DA2-09AE-CB03D583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E3FA3E-B15D-4F93-73D3-9FB50AF7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B1E0D1-BD7C-70C3-889C-87A521CD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83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E36C8D-F3D4-7C36-17BC-05676F6C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A3B7A8-3708-FAA1-7374-8907D1156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3108AC-90C9-8A63-51D7-D59907A7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08971-1ED6-CCDB-46DD-DC968BC54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7A5C7F-C6BE-0B89-CF24-4AF7F92A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12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7732006-73F3-CC3D-10BA-E339747B0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4A2FF9-656B-4B51-2B62-5AC8D3DFB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E365A3-6CAB-4042-AB51-4A0704E3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BBF592-5863-C82F-EB44-68FD1EC9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479BE9-C230-31C0-C1DF-4F7BCDB1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2782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95AC4-2AF8-13D0-E87B-8A8DFE2C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DD574D-321E-1786-ADFA-17185880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9FC67-E820-9360-5383-31D00A54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C8C26E-7E6B-E98F-D49A-54C6481F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7C96B4-8FB1-2C6A-937F-B4F56C78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6949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D47C1-7D60-1F17-E44A-EFC736B0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EFE918-A2ED-C31F-4AE4-C18D41274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F1D918-CD96-317C-7E07-6667559A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0254E0-F719-DED3-2E67-689DFE63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714F0A-2D8A-7F39-CD7E-8AF90D97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1692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94524-8D28-B1F5-5497-6766376F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5338F8-4967-065B-85B0-E88AFD0DC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CC094A-28B7-4A57-E2EB-085AAE212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2E2B4E-9139-BCAC-2525-3780EB23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D33B6F-F45F-89B7-497B-AE66C092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D48D99-100E-6DA6-306A-DE928C71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805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702475-906D-FA4D-8C1D-DC44729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77AE23-3BCA-6400-8146-CB0DBA51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6774A-761C-5B43-9AC8-5245C9540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525C2E-FAF5-812C-50CD-C86F70B84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45E56FC-2528-9488-58FB-E1519E9EF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E2C2EBE-52E5-D23B-A650-AD7E575A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9D308E-58DC-C03D-3B48-53B63F251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2D6B1B0-52D4-D6BE-206F-3A6D3942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54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E07AF2-AF6A-9A6A-805B-E2C1FE4E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58B8649-0C1C-44E9-1D94-5A49A3CE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C423B4-357C-5A8B-269F-42E7444B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C30578-F98A-FA25-24A4-475AE652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6107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44F3E8-94DF-6DE6-108C-E602D61F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FC162C-7ABC-7406-B8B9-EED4C255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520912-B854-4F4D-A2E2-14865CC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0891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A322A7-CA69-7836-5438-B5628AF61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C4B63F-6625-8AD3-99FC-44626C20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4532A6-09CD-34A0-2DE6-C5C6EC86A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3BFC0A-0DC2-BA62-B555-E9CE0070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434710-6D14-804E-1A9E-6336B443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B67DEA-6577-A810-C158-68EC5B98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0355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8339A-D230-54CD-C26C-9EE02161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2FCBC2-8399-36CB-2E82-D416E1AF1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C608BB-97E5-8775-19A3-B0A475B77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91065C-983D-C782-6EFE-362180C6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375DAD-029E-9613-E3F9-9D20F727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518999-D278-CB56-1092-773AB3B6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924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C7C28F8-AFB5-A5EA-6FF2-82B5DF62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EB32BE-0E6E-2B3F-D437-9990400A6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9DA0E9-7D52-4B8F-D4F3-E9ED9C912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EB391-50E5-43BC-9DCD-5E3372B8584B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10A64D-9279-84DB-B1FE-6C696A9F9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2EA350-6639-76DB-8B4C-72DBC1AA9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7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2AA63DF7-9448-AB02-B102-EA5228F26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7" y="1304188"/>
            <a:ext cx="7847439" cy="4447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B26061-8E94-812E-5CC0-362B35C80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831" y="11818"/>
            <a:ext cx="11340338" cy="813815"/>
          </a:xfrm>
        </p:spPr>
        <p:txBody>
          <a:bodyPr>
            <a:noAutofit/>
          </a:bodyPr>
          <a:lstStyle/>
          <a:p>
            <a:r>
              <a:rPr lang="fr-CA" sz="3600"/>
              <a:t>Classification pour conduite </a:t>
            </a:r>
            <a:r>
              <a:rPr lang="fr-CA" sz="3600" err="1"/>
              <a:t>autonomne</a:t>
            </a:r>
            <a:r>
              <a:rPr lang="fr-CA" sz="360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6515D-304F-092A-AAA4-9737ACB35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0614" y="2691411"/>
            <a:ext cx="4134538" cy="14751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CA" dirty="0" err="1"/>
              <a:t>Présenté</a:t>
            </a:r>
            <a:r>
              <a:rPr lang="en-CA" dirty="0"/>
              <a:t> par</a:t>
            </a:r>
          </a:p>
          <a:p>
            <a:r>
              <a:rPr lang="en-CA" dirty="0"/>
              <a:t>Behrouz Niknejad</a:t>
            </a:r>
          </a:p>
          <a:p>
            <a:r>
              <a:rPr lang="en-CA" dirty="0"/>
              <a:t>Francis </a:t>
            </a:r>
            <a:r>
              <a:rPr lang="en-CA" dirty="0" err="1"/>
              <a:t>Côté-Lortie</a:t>
            </a:r>
            <a:r>
              <a:rPr lang="en-CA" dirty="0"/>
              <a:t> </a:t>
            </a:r>
          </a:p>
          <a:p>
            <a:r>
              <a:rPr lang="en-CA" dirty="0"/>
              <a:t>Jean-Sébastien Giroux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6FEBDDD-3C4A-0DE0-981F-E9CDEB36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753DAD1-12F0-29D6-96EB-6889BCF33D38}"/>
              </a:ext>
            </a:extLst>
          </p:cNvPr>
          <p:cNvSpPr txBox="1">
            <a:spLocks/>
          </p:cNvSpPr>
          <p:nvPr/>
        </p:nvSpPr>
        <p:spPr>
          <a:xfrm>
            <a:off x="8130614" y="5466088"/>
            <a:ext cx="4134538" cy="367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13 mars 2024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C47D0E-832C-0D55-B7EA-B78D250814B4}"/>
              </a:ext>
            </a:extLst>
          </p:cNvPr>
          <p:cNvSpPr txBox="1">
            <a:spLocks/>
          </p:cNvSpPr>
          <p:nvPr/>
        </p:nvSpPr>
        <p:spPr>
          <a:xfrm>
            <a:off x="8188526" y="1023958"/>
            <a:ext cx="3675888" cy="813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err="1"/>
              <a:t>Présenté</a:t>
            </a:r>
            <a:r>
              <a:rPr lang="en-CA"/>
              <a:t> à</a:t>
            </a:r>
          </a:p>
          <a:p>
            <a:r>
              <a:rPr lang="en-CA"/>
              <a:t>Jean-Baptiste Michaud  </a:t>
            </a:r>
          </a:p>
        </p:txBody>
      </p:sp>
    </p:spTree>
    <p:extLst>
      <p:ext uri="{BB962C8B-B14F-4D97-AF65-F5344CB8AC3E}">
        <p14:creationId xmlns:p14="http://schemas.microsoft.com/office/powerpoint/2010/main" val="961808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37001-2CE2-2E20-B100-37BB21BF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" y="0"/>
            <a:ext cx="8610600" cy="868680"/>
          </a:xfrm>
        </p:spPr>
        <p:txBody>
          <a:bodyPr/>
          <a:lstStyle/>
          <a:p>
            <a:r>
              <a:rPr lang="fr-CA"/>
              <a:t>Prétraitement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0A7109-FC30-BC68-D544-FB0F63527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325880"/>
            <a:ext cx="10820400" cy="4024125"/>
          </a:xfrm>
        </p:spPr>
        <p:txBody>
          <a:bodyPr/>
          <a:lstStyle/>
          <a:p>
            <a:r>
              <a:rPr lang="fr-CA"/>
              <a:t>Standardisation des données par rapport aux variables de chaque classe.</a:t>
            </a:r>
          </a:p>
          <a:p>
            <a:pPr lvl="1"/>
            <a:r>
              <a:rPr lang="fr-CA"/>
              <a:t>Standardise les données par rapport à leur variable.</a:t>
            </a:r>
          </a:p>
          <a:p>
            <a:pPr lvl="1"/>
            <a:r>
              <a:rPr lang="fr-CA"/>
              <a:t>Permet d’avoir les données entre -1 et 1.</a:t>
            </a:r>
          </a:p>
          <a:p>
            <a:r>
              <a:rPr lang="fr-CA"/>
              <a:t>Mais pourquoi standardiser?</a:t>
            </a:r>
          </a:p>
          <a:p>
            <a:pPr lvl="1"/>
            <a:r>
              <a:rPr lang="fr-CA"/>
              <a:t>Permet de retirer les unités de mesure pour les analyses futures. (Matrice covariance, PCA).</a:t>
            </a:r>
          </a:p>
          <a:p>
            <a:pPr lvl="1"/>
            <a:r>
              <a:rPr lang="fr-CA"/>
              <a:t>Amélioration de la convergence pour les algorithmes de descente de gradient.</a:t>
            </a:r>
          </a:p>
          <a:p>
            <a:pPr lvl="1"/>
            <a:r>
              <a:rPr lang="fr-CA"/>
              <a:t>Améliore la performance des modèles. </a:t>
            </a:r>
          </a:p>
          <a:p>
            <a:pPr lvl="1"/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3A0876-93B6-CA44-E89A-39D11CD2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37001-2CE2-2E20-B100-37BB21BF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" y="0"/>
            <a:ext cx="10445496" cy="868680"/>
          </a:xfrm>
        </p:spPr>
        <p:txBody>
          <a:bodyPr>
            <a:normAutofit/>
          </a:bodyPr>
          <a:lstStyle/>
          <a:p>
            <a:r>
              <a:rPr lang="fr-CA"/>
              <a:t>Prétraitement Matrices de covariance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0A7109-FC30-BC68-D544-FB0F63527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325880"/>
            <a:ext cx="10820400" cy="4024125"/>
          </a:xfrm>
        </p:spPr>
        <p:txBody>
          <a:bodyPr/>
          <a:lstStyle/>
          <a:p>
            <a:pPr lvl="1"/>
            <a:r>
              <a:rPr lang="fr-CA"/>
              <a:t>Comment sélectionner les données optimales parmi nos 27 variables?</a:t>
            </a:r>
          </a:p>
          <a:p>
            <a:pPr lvl="2"/>
            <a:r>
              <a:rPr lang="fr-CA"/>
              <a:t>Utilisation des valeurs moyennes et de la matrice de covariance pour les </a:t>
            </a:r>
            <a:r>
              <a:rPr lang="fr-CA" b="1"/>
              <a:t>classes </a:t>
            </a:r>
            <a:r>
              <a:rPr lang="fr-CA"/>
              <a:t>et</a:t>
            </a:r>
            <a:r>
              <a:rPr lang="fr-CA" b="1"/>
              <a:t> l’ensemble </a:t>
            </a:r>
            <a:r>
              <a:rPr lang="fr-CA"/>
              <a:t>des données. </a:t>
            </a:r>
          </a:p>
          <a:p>
            <a:pPr lvl="2"/>
            <a:r>
              <a:rPr lang="fr-CA"/>
              <a:t>Visualisation de la séparabilité des données avec l’analyse des composantes principales PCA</a:t>
            </a:r>
          </a:p>
          <a:p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3A0876-93B6-CA44-E89A-39D11CD2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11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EB9056F-FE66-989A-3FE7-DF41360C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98" y="815976"/>
            <a:ext cx="10109013" cy="32320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D74F4-1C63-D55A-3724-EFD79BFE3F39}"/>
              </a:ext>
            </a:extLst>
          </p:cNvPr>
          <p:cNvSpPr/>
          <p:nvPr/>
        </p:nvSpPr>
        <p:spPr>
          <a:xfrm>
            <a:off x="1810512" y="949326"/>
            <a:ext cx="9043416" cy="66548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8BF1AC-6CDC-964E-7A03-66C5C281E876}"/>
              </a:ext>
            </a:extLst>
          </p:cNvPr>
          <p:cNvSpPr/>
          <p:nvPr/>
        </p:nvSpPr>
        <p:spPr>
          <a:xfrm rot="720809">
            <a:off x="1724023" y="2552701"/>
            <a:ext cx="8743950" cy="66548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F1F329C-621C-40BE-C53D-9ED59B287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98" y="-17292"/>
            <a:ext cx="7935043" cy="68752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45D2B6-6677-A42D-2C4B-DB00F82E6815}"/>
              </a:ext>
            </a:extLst>
          </p:cNvPr>
          <p:cNvSpPr/>
          <p:nvPr/>
        </p:nvSpPr>
        <p:spPr>
          <a:xfrm>
            <a:off x="2390775" y="1"/>
            <a:ext cx="7324725" cy="6667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D3FF04-5337-9850-8DDA-1E680E72F6A8}"/>
              </a:ext>
            </a:extLst>
          </p:cNvPr>
          <p:cNvSpPr/>
          <p:nvPr/>
        </p:nvSpPr>
        <p:spPr>
          <a:xfrm>
            <a:off x="2390775" y="2286001"/>
            <a:ext cx="7324725" cy="6667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45925-6135-276E-971F-8AE4C0ADD238}"/>
              </a:ext>
            </a:extLst>
          </p:cNvPr>
          <p:cNvSpPr/>
          <p:nvPr/>
        </p:nvSpPr>
        <p:spPr>
          <a:xfrm>
            <a:off x="2390774" y="4511663"/>
            <a:ext cx="7324725" cy="6667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62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  <p:bldP spid="10" grpId="0" animBg="1"/>
      <p:bldP spid="10" grpId="1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873C53DD-F89A-F7C1-03E8-6718A3AA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15" y="0"/>
            <a:ext cx="10975848" cy="639315"/>
          </a:xfrm>
        </p:spPr>
        <p:txBody>
          <a:bodyPr>
            <a:normAutofit fontScale="90000"/>
          </a:bodyPr>
          <a:lstStyle/>
          <a:p>
            <a:r>
              <a:rPr lang="fr-CA"/>
              <a:t>Prétraitement Matrices de covariance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248240-3BD4-747A-BBC5-30A72916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12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904C193-B575-1204-BF0F-6DACE3D2B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694" y="563562"/>
            <a:ext cx="6790612" cy="6170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9B38DC4-B3F6-95F4-4A90-F0F8889E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94" y="563562"/>
            <a:ext cx="6790613" cy="61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5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37001-2CE2-2E20-B100-37BB21BF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176" y="0"/>
            <a:ext cx="10445496" cy="868680"/>
          </a:xfrm>
        </p:spPr>
        <p:txBody>
          <a:bodyPr>
            <a:normAutofit/>
          </a:bodyPr>
          <a:lstStyle/>
          <a:p>
            <a:r>
              <a:rPr lang="fr-CA"/>
              <a:t>Prétraitement Choix final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0A7109-FC30-BC68-D544-FB0F63527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325880"/>
            <a:ext cx="10820400" cy="4024125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fr-CA"/>
              <a:t>Longueur totale des régions connectés.</a:t>
            </a:r>
          </a:p>
          <a:p>
            <a:pPr marL="514350" indent="-514350">
              <a:buFont typeface="+mj-lt"/>
              <a:buAutoNum type="romanUcPeriod"/>
            </a:pPr>
            <a:r>
              <a:rPr lang="fr-CA"/>
              <a:t>Contraste de l’image.</a:t>
            </a:r>
          </a:p>
          <a:p>
            <a:pPr marL="514350" indent="-514350">
              <a:buFont typeface="+mj-lt"/>
              <a:buAutoNum type="romanUcPeriod"/>
            </a:pPr>
            <a:r>
              <a:rPr lang="fr-CA"/>
              <a:t>Homogénéité de l’image</a:t>
            </a:r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3A0876-93B6-CA44-E89A-39D11CD2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13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607FBF0-1BD0-7177-D3EB-6116E2C8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" y="0"/>
            <a:ext cx="7018734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17F4763-E965-50FF-2594-1840BD0B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49" y="0"/>
            <a:ext cx="7040165" cy="6858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65A3BEE-6E2D-55A6-23CF-573568FC5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7" y="0"/>
            <a:ext cx="6920835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E931000-C0EC-D711-27C9-BD801FB8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473" y="1507995"/>
            <a:ext cx="5398260" cy="4846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FF50579-B30D-4100-C4F2-18C198997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320" y="3776472"/>
            <a:ext cx="5210565" cy="7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9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6061-8E94-812E-5CC0-362B35C80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2684476"/>
            <a:ext cx="8380066" cy="1152027"/>
          </a:xfrm>
        </p:spPr>
        <p:txBody>
          <a:bodyPr>
            <a:normAutofit fontScale="90000"/>
          </a:bodyPr>
          <a:lstStyle/>
          <a:p>
            <a:r>
              <a:rPr lang="fr-CA" sz="5400"/>
              <a:t>Algorithmes d’apprentissage machine</a:t>
            </a:r>
            <a:endParaRPr lang="en-CA" sz="54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124C62-1005-A593-7720-0592EB96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01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8827F-5C08-F29A-E6DB-9666EF34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48" y="686"/>
            <a:ext cx="8610600" cy="509640"/>
          </a:xfrm>
        </p:spPr>
        <p:txBody>
          <a:bodyPr>
            <a:normAutofit fontScale="90000"/>
          </a:bodyPr>
          <a:lstStyle/>
          <a:p>
            <a:r>
              <a:rPr lang="fr-CA"/>
              <a:t>Division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A57096-8570-423C-3225-104524B1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7" y="1538577"/>
            <a:ext cx="10820400" cy="4024125"/>
          </a:xfrm>
        </p:spPr>
        <p:txBody>
          <a:bodyPr>
            <a:normAutofit fontScale="92500" lnSpcReduction="20000"/>
          </a:bodyPr>
          <a:lstStyle/>
          <a:p>
            <a:r>
              <a:rPr lang="fr-CA"/>
              <a:t>Données sont divisées en </a:t>
            </a:r>
            <a:r>
              <a:rPr lang="fr-CA" b="1"/>
              <a:t>données d’entraînement </a:t>
            </a:r>
            <a:r>
              <a:rPr lang="fr-CA"/>
              <a:t>et en </a:t>
            </a:r>
            <a:r>
              <a:rPr lang="fr-CA" b="1"/>
              <a:t>données de test</a:t>
            </a:r>
          </a:p>
          <a:p>
            <a:endParaRPr lang="fr-CA" b="1"/>
          </a:p>
          <a:p>
            <a:r>
              <a:rPr lang="fr-CA" b="1"/>
              <a:t>90% </a:t>
            </a:r>
            <a:r>
              <a:rPr lang="fr-CA"/>
              <a:t>de données d’entraînement – 10 % de données de test, (20% validation)</a:t>
            </a:r>
          </a:p>
          <a:p>
            <a:endParaRPr lang="fr-CA"/>
          </a:p>
          <a:p>
            <a:r>
              <a:rPr lang="fr-CA"/>
              <a:t>Statistique par classe, donc entraînement </a:t>
            </a:r>
          </a:p>
          <a:p>
            <a:pPr lvl="1"/>
            <a:r>
              <a:rPr lang="fr-CA"/>
              <a:t>324 données de plage</a:t>
            </a:r>
          </a:p>
          <a:p>
            <a:pPr lvl="1"/>
            <a:r>
              <a:rPr lang="fr-CA"/>
              <a:t>295 données de forêt</a:t>
            </a:r>
          </a:p>
          <a:p>
            <a:pPr lvl="1"/>
            <a:r>
              <a:rPr lang="fr-CA"/>
              <a:t>262 données de ville</a:t>
            </a:r>
          </a:p>
          <a:p>
            <a:pPr marL="0" indent="0">
              <a:buNone/>
            </a:pPr>
            <a:endParaRPr lang="fr-CA"/>
          </a:p>
          <a:p>
            <a:r>
              <a:rPr lang="fr-CA"/>
              <a:t>Sélectionné aléatoirement, et mélangés aléatoirement entre elles.</a:t>
            </a:r>
          </a:p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936B39-85ED-51AA-A344-3A247709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3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24692-315B-099A-0224-A8A9A769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34216" cy="638788"/>
          </a:xfrm>
        </p:spPr>
        <p:txBody>
          <a:bodyPr>
            <a:normAutofit fontScale="90000"/>
          </a:bodyPr>
          <a:lstStyle/>
          <a:p>
            <a:r>
              <a:rPr lang="fr-CA"/>
              <a:t>Stratégie D’optimisation des hyperparamètres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1C9242-CBF0-7024-2493-A8F147FA9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" y="1246632"/>
            <a:ext cx="11722608" cy="5230368"/>
          </a:xfrm>
        </p:spPr>
        <p:txBody>
          <a:bodyPr>
            <a:normAutofit lnSpcReduction="10000"/>
          </a:bodyPr>
          <a:lstStyle/>
          <a:p>
            <a:r>
              <a:rPr lang="fr-CA"/>
              <a:t>Utilisé pour améliorer la précision des prédictions de classifications. </a:t>
            </a:r>
          </a:p>
          <a:p>
            <a:pPr marL="0" indent="0">
              <a:buNone/>
            </a:pPr>
            <a:endParaRPr lang="fr-CA"/>
          </a:p>
          <a:p>
            <a:r>
              <a:rPr lang="fr-CA"/>
              <a:t>Une recherche de grille avec de nombreuses possibilités (</a:t>
            </a:r>
            <a:r>
              <a:rPr lang="fr-CA" err="1"/>
              <a:t>Grid</a:t>
            </a:r>
            <a:r>
              <a:rPr lang="fr-CA"/>
              <a:t> </a:t>
            </a:r>
            <a:r>
              <a:rPr lang="fr-CA" err="1"/>
              <a:t>search</a:t>
            </a:r>
            <a:r>
              <a:rPr lang="fr-CA"/>
              <a:t>) avec utilisation des connaissances préalables.  </a:t>
            </a:r>
          </a:p>
          <a:p>
            <a:pPr marL="0" indent="0">
              <a:buNone/>
            </a:pPr>
            <a:endParaRPr lang="fr-CA"/>
          </a:p>
          <a:p>
            <a:r>
              <a:rPr lang="fr-CA"/>
              <a:t>Avantages: </a:t>
            </a:r>
          </a:p>
          <a:p>
            <a:pPr lvl="1"/>
            <a:r>
              <a:rPr lang="fr-CA"/>
              <a:t>Avec le temps on risque de trouver une solution optimale. </a:t>
            </a:r>
          </a:p>
          <a:p>
            <a:pPr lvl="1"/>
            <a:r>
              <a:rPr lang="fr-CA"/>
              <a:t>Peu d’hyperparamètres donc efficace. </a:t>
            </a:r>
          </a:p>
          <a:p>
            <a:pPr marL="0" indent="0">
              <a:buNone/>
            </a:pPr>
            <a:endParaRPr lang="fr-CA"/>
          </a:p>
          <a:p>
            <a:r>
              <a:rPr lang="fr-CA"/>
              <a:t>Inconvénients:</a:t>
            </a:r>
          </a:p>
          <a:p>
            <a:pPr lvl="1"/>
            <a:r>
              <a:rPr lang="fr-CA"/>
              <a:t>Plus lent qu’une recherche « intelligente ».</a:t>
            </a:r>
          </a:p>
          <a:p>
            <a:pPr lvl="1"/>
            <a:r>
              <a:rPr lang="fr-CA"/>
              <a:t>Demande une puissance de calcul non négligeable.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AC4292-CCC9-12DA-7492-B68ED806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6061-8E94-812E-5CC0-362B35C80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2684477"/>
            <a:ext cx="4134538" cy="950262"/>
          </a:xfrm>
        </p:spPr>
        <p:txBody>
          <a:bodyPr>
            <a:normAutofit/>
          </a:bodyPr>
          <a:lstStyle/>
          <a:p>
            <a:r>
              <a:rPr lang="fr-CA" sz="5400"/>
              <a:t>Bayésien</a:t>
            </a:r>
            <a:endParaRPr lang="en-CA" sz="54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124C62-1005-A593-7720-0592EB96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3B6E-459A-DA24-6103-006BB08D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" y="3293"/>
            <a:ext cx="8610600" cy="634659"/>
          </a:xfrm>
        </p:spPr>
        <p:txBody>
          <a:bodyPr>
            <a:normAutofit fontScale="90000"/>
          </a:bodyPr>
          <a:lstStyle/>
          <a:p>
            <a:r>
              <a:rPr lang="fr-CA"/>
              <a:t>Architecture utilisée</a:t>
            </a:r>
            <a:endParaRPr lang="en-CA"/>
          </a:p>
        </p:txBody>
      </p:sp>
      <p:pic>
        <p:nvPicPr>
          <p:cNvPr id="6" name="Content Placeholder 5" descr="A diagram of a math problem&#10;&#10;Description automatically generated">
            <a:extLst>
              <a:ext uri="{FF2B5EF4-FFF2-40B4-BE49-F238E27FC236}">
                <a16:creationId xmlns:a16="http://schemas.microsoft.com/office/drawing/2014/main" id="{F41B4407-27A5-AC5B-E770-D93C408DE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2" y="672450"/>
            <a:ext cx="5271278" cy="619205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8F9EA1-0E78-8743-87CD-CC640F80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A1AE-7021-2F96-129C-C682F58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" y="3860"/>
            <a:ext cx="8610600" cy="607227"/>
          </a:xfrm>
        </p:spPr>
        <p:txBody>
          <a:bodyPr>
            <a:normAutofit fontScale="90000"/>
          </a:bodyPr>
          <a:lstStyle/>
          <a:p>
            <a:r>
              <a:rPr lang="fr-CA"/>
              <a:t>Équations pertinentes</a:t>
            </a:r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40414-0AB5-96D4-26D6-9BC70F3824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416937"/>
                <a:ext cx="10820400" cy="40241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A"/>
              </a:p>
              <a:p>
                <a:endParaRPr lang="en-CA"/>
              </a:p>
              <a:p>
                <a:r>
                  <a:rPr lang="en-CA"/>
                  <a:t>360 images de </a:t>
                </a:r>
                <a:r>
                  <a:rPr lang="en-CA" b="1"/>
                  <a:t>plage</a:t>
                </a:r>
                <a:r>
                  <a:rPr lang="en-CA"/>
                  <a:t>, 324 images de </a:t>
                </a:r>
                <a:r>
                  <a:rPr lang="en-CA" b="1" err="1"/>
                  <a:t>forêt</a:t>
                </a:r>
                <a:r>
                  <a:rPr lang="en-CA"/>
                  <a:t> et 292 images de </a:t>
                </a:r>
                <a:r>
                  <a:rPr lang="en-CA" b="1"/>
                  <a:t>Ville</a:t>
                </a:r>
              </a:p>
              <a:p>
                <a:endParaRPr lang="en-CA" b="1"/>
              </a:p>
              <a:p>
                <a:r>
                  <a:rPr lang="en-CA" err="1"/>
                  <a:t>Matrice</a:t>
                </a:r>
                <a:r>
                  <a:rPr lang="en-CA"/>
                  <a:t> des </a:t>
                </a:r>
                <a:r>
                  <a:rPr lang="en-CA" err="1"/>
                  <a:t>probabilités</a:t>
                </a:r>
                <a:r>
                  <a:rPr lang="en-CA"/>
                  <a:t> </a:t>
                </a:r>
                <a:r>
                  <a:rPr lang="en-CA" err="1"/>
                  <a:t>apriori</a:t>
                </a:r>
                <a:r>
                  <a:rPr lang="en-CA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81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295</m:t>
                                  </m:r>
                                </m:num>
                                <m:den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881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262</m:t>
                                  </m:r>
                                </m:num>
                                <m:den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881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CA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40414-0AB5-96D4-26D6-9BC70F382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416937"/>
                <a:ext cx="10820400" cy="4024125"/>
              </a:xfrm>
              <a:blipFill>
                <a:blip r:embed="rId2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274C72-9C3A-75CD-E33E-C9A6295B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5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D664-E922-1230-54C1-1AB9A73C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1" y="4327"/>
            <a:ext cx="4308677" cy="564589"/>
          </a:xfrm>
        </p:spPr>
        <p:txBody>
          <a:bodyPr>
            <a:normAutofit fontScale="90000"/>
          </a:bodyPr>
          <a:lstStyle/>
          <a:p>
            <a:pPr algn="ctr"/>
            <a:r>
              <a:rPr lang="en-CA"/>
              <a:t>Objectif du </a:t>
            </a:r>
            <a:r>
              <a:rPr lang="en-CA" err="1"/>
              <a:t>cours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0FF55-9A1A-6F9A-CCA6-A86423228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36" y="1235503"/>
            <a:ext cx="10820400" cy="473789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CA" err="1"/>
              <a:t>Réaliser</a:t>
            </a:r>
            <a:r>
              <a:rPr lang="en-CA"/>
              <a:t> la classification entre trois types </a:t>
            </a:r>
            <a:r>
              <a:rPr lang="en-CA" err="1"/>
              <a:t>d’environnement</a:t>
            </a:r>
            <a:r>
              <a:rPr lang="en-CA"/>
              <a:t>:</a:t>
            </a:r>
          </a:p>
          <a:p>
            <a:pPr lvl="1"/>
            <a:r>
              <a:rPr lang="en-CA"/>
              <a:t>Plage</a:t>
            </a:r>
            <a:endParaRPr lang="en-CA">
              <a:cs typeface="Calibri"/>
            </a:endParaRPr>
          </a:p>
          <a:p>
            <a:pPr lvl="1"/>
            <a:r>
              <a:rPr lang="en-CA"/>
              <a:t>Ville</a:t>
            </a:r>
            <a:endParaRPr lang="en-CA">
              <a:cs typeface="Calibri"/>
            </a:endParaRPr>
          </a:p>
          <a:p>
            <a:pPr lvl="1"/>
            <a:r>
              <a:rPr lang="en-CA"/>
              <a:t>Forêt</a:t>
            </a:r>
          </a:p>
          <a:p>
            <a:pPr lvl="1"/>
            <a:endParaRPr lang="en-CA"/>
          </a:p>
          <a:p>
            <a:r>
              <a:rPr lang="en-CA" err="1"/>
              <a:t>Utiliser</a:t>
            </a:r>
            <a:r>
              <a:rPr lang="en-CA"/>
              <a:t> des </a:t>
            </a:r>
            <a:r>
              <a:rPr lang="en-CA" err="1"/>
              <a:t>stratégies</a:t>
            </a:r>
            <a:r>
              <a:rPr lang="en-CA"/>
              <a:t> de </a:t>
            </a:r>
            <a:r>
              <a:rPr lang="en-CA" err="1"/>
              <a:t>représentation</a:t>
            </a:r>
            <a:r>
              <a:rPr lang="en-CA"/>
              <a:t> et de </a:t>
            </a:r>
            <a:r>
              <a:rPr lang="en-CA" err="1"/>
              <a:t>prétraitement</a:t>
            </a:r>
            <a:r>
              <a:rPr lang="en-CA"/>
              <a:t> des images</a:t>
            </a:r>
            <a:endParaRPr lang="en-CA">
              <a:cs typeface="Calibri"/>
            </a:endParaRPr>
          </a:p>
          <a:p>
            <a:pPr lvl="1"/>
            <a:r>
              <a:rPr lang="en-CA" err="1"/>
              <a:t>Caractéristiques</a:t>
            </a:r>
            <a:r>
              <a:rPr lang="en-CA"/>
              <a:t> à </a:t>
            </a:r>
            <a:r>
              <a:rPr lang="en-CA" err="1"/>
              <a:t>extraire</a:t>
            </a:r>
            <a:r>
              <a:rPr lang="en-CA"/>
              <a:t> des images</a:t>
            </a:r>
            <a:endParaRPr lang="en-CA">
              <a:cs typeface="Calibri"/>
            </a:endParaRPr>
          </a:p>
          <a:p>
            <a:pPr lvl="1"/>
            <a:r>
              <a:rPr lang="en-CA"/>
              <a:t>Traitement sur les </a:t>
            </a:r>
            <a:r>
              <a:rPr lang="en-CA" err="1"/>
              <a:t>caractéristiques</a:t>
            </a:r>
            <a:r>
              <a:rPr lang="en-CA"/>
              <a:t> </a:t>
            </a:r>
            <a:r>
              <a:rPr lang="en-CA" err="1"/>
              <a:t>extraites</a:t>
            </a:r>
            <a:endParaRPr lang="en-CA"/>
          </a:p>
          <a:p>
            <a:pPr lvl="1"/>
            <a:endParaRPr lang="en-CA"/>
          </a:p>
          <a:p>
            <a:r>
              <a:rPr lang="en-CA" err="1"/>
              <a:t>Utiliser</a:t>
            </a:r>
            <a:r>
              <a:rPr lang="en-CA"/>
              <a:t> des </a:t>
            </a:r>
            <a:r>
              <a:rPr lang="en-CA" err="1"/>
              <a:t>algorithmes</a:t>
            </a:r>
            <a:r>
              <a:rPr lang="en-CA"/>
              <a:t> </a:t>
            </a:r>
            <a:r>
              <a:rPr lang="en-CA" err="1"/>
              <a:t>d’apprentissage</a:t>
            </a:r>
            <a:r>
              <a:rPr lang="en-CA"/>
              <a:t> machine: </a:t>
            </a:r>
            <a:endParaRPr lang="en-CA">
              <a:cs typeface="Calibri"/>
            </a:endParaRPr>
          </a:p>
          <a:p>
            <a:pPr lvl="1"/>
            <a:r>
              <a:rPr lang="en-CA" err="1"/>
              <a:t>Bayésien</a:t>
            </a:r>
            <a:endParaRPr lang="en-CA"/>
          </a:p>
          <a:p>
            <a:pPr lvl="1"/>
            <a:r>
              <a:rPr lang="en-CA"/>
              <a:t>K-means, k-plus </a:t>
            </a:r>
            <a:r>
              <a:rPr lang="en-CA" err="1"/>
              <a:t>proches</a:t>
            </a:r>
            <a:r>
              <a:rPr lang="en-CA"/>
              <a:t> </a:t>
            </a:r>
            <a:r>
              <a:rPr lang="en-CA" err="1"/>
              <a:t>voisins</a:t>
            </a:r>
            <a:endParaRPr lang="en-CA"/>
          </a:p>
          <a:p>
            <a:pPr lvl="1"/>
            <a:r>
              <a:rPr lang="en-CA" err="1"/>
              <a:t>Réseau</a:t>
            </a:r>
            <a:r>
              <a:rPr lang="en-CA"/>
              <a:t> de neurones</a:t>
            </a:r>
            <a:endParaRPr lang="en-CA">
              <a:cs typeface="Calibri"/>
            </a:endParaRPr>
          </a:p>
          <a:p>
            <a:pPr lvl="1"/>
            <a:endParaRPr lang="en-CA"/>
          </a:p>
          <a:p>
            <a:pPr lvl="1"/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479E0D-2E24-03F3-936D-89A7B6C0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D1343-F1D9-94DF-3D82-0EA05EB01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302" y="746125"/>
            <a:ext cx="4803396" cy="4024125"/>
          </a:xfrm>
        </p:spPr>
        <p:txBody>
          <a:bodyPr/>
          <a:lstStyle/>
          <a:p>
            <a:r>
              <a:rPr lang="fr-FR"/>
              <a:t>Suppose que les </a:t>
            </a:r>
            <a:r>
              <a:rPr lang="fr-FR" err="1"/>
              <a:t>co</a:t>
            </a:r>
            <a:r>
              <a:rPr lang="fr-CA" err="1"/>
              <a:t>ûts</a:t>
            </a:r>
            <a:r>
              <a:rPr lang="fr-CA"/>
              <a:t> des erreurs possibles sont égaux.</a:t>
            </a:r>
          </a:p>
          <a:p>
            <a:r>
              <a:rPr lang="fr-CA"/>
              <a:t>7 erreurs sur 99 données (7.07%)</a:t>
            </a:r>
          </a:p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C260BD-4A93-A60D-63AC-9F1DDBC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E62C95B-3B99-7A0E-0404-B7056EB1E3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758354"/>
                  </p:ext>
                </p:extLst>
              </p:nvPr>
            </p:nvGraphicFramePr>
            <p:xfrm>
              <a:off x="351452" y="261810"/>
              <a:ext cx="4967502" cy="24996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3751">
                      <a:extLst>
                        <a:ext uri="{9D8B030D-6E8A-4147-A177-3AD203B41FA5}">
                          <a16:colId xmlns:a16="http://schemas.microsoft.com/office/drawing/2014/main" val="3606246214"/>
                        </a:ext>
                      </a:extLst>
                    </a:gridCol>
                    <a:gridCol w="2483751">
                      <a:extLst>
                        <a:ext uri="{9D8B030D-6E8A-4147-A177-3AD203B41FA5}">
                          <a16:colId xmlns:a16="http://schemas.microsoft.com/office/drawing/2014/main" val="3935990707"/>
                        </a:ext>
                      </a:extLst>
                    </a:gridCol>
                  </a:tblGrid>
                  <a:tr h="768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Hyperparamètre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Valeur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4961842"/>
                      </a:ext>
                    </a:extLst>
                  </a:tr>
                  <a:tr h="768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Model de densité de probabilité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Gaussienne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8667323"/>
                      </a:ext>
                    </a:extLst>
                  </a:tr>
                  <a:tr h="9633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coûts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59328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E62C95B-3B99-7A0E-0404-B7056EB1E3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4758354"/>
                  </p:ext>
                </p:extLst>
              </p:nvPr>
            </p:nvGraphicFramePr>
            <p:xfrm>
              <a:off x="351452" y="261810"/>
              <a:ext cx="4967502" cy="24996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3751">
                      <a:extLst>
                        <a:ext uri="{9D8B030D-6E8A-4147-A177-3AD203B41FA5}">
                          <a16:colId xmlns:a16="http://schemas.microsoft.com/office/drawing/2014/main" val="3606246214"/>
                        </a:ext>
                      </a:extLst>
                    </a:gridCol>
                    <a:gridCol w="2483751">
                      <a:extLst>
                        <a:ext uri="{9D8B030D-6E8A-4147-A177-3AD203B41FA5}">
                          <a16:colId xmlns:a16="http://schemas.microsoft.com/office/drawing/2014/main" val="3935990707"/>
                        </a:ext>
                      </a:extLst>
                    </a:gridCol>
                  </a:tblGrid>
                  <a:tr h="768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Hyperparamètre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Valeur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4961842"/>
                      </a:ext>
                    </a:extLst>
                  </a:tr>
                  <a:tr h="768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Model de densité de probabilité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Gaussienne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8667323"/>
                      </a:ext>
                    </a:extLst>
                  </a:tr>
                  <a:tr h="9633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coûts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45" t="-162264" r="-980" b="-1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59328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7" name="Picture 16" descr="A blue and white squares&#10;&#10;Description automatically generated">
            <a:extLst>
              <a:ext uri="{FF2B5EF4-FFF2-40B4-BE49-F238E27FC236}">
                <a16:creationId xmlns:a16="http://schemas.microsoft.com/office/drawing/2014/main" id="{97CB3152-993D-D150-272C-AF57AF952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91" y="2934045"/>
            <a:ext cx="9611236" cy="38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0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0134-592C-7DDC-67F4-72921DFD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" y="221"/>
            <a:ext cx="8610600" cy="607227"/>
          </a:xfrm>
        </p:spPr>
        <p:txBody>
          <a:bodyPr>
            <a:normAutofit fontScale="90000"/>
          </a:bodyPr>
          <a:lstStyle/>
          <a:p>
            <a:r>
              <a:rPr lang="fr-CA"/>
              <a:t>Résultats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778F28-8C13-D1C3-341B-FECC5255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86294-698D-6DC9-F8C8-9E26FC194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57"/>
            <a:ext cx="12119138" cy="447988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60C47710-9D6A-DFB6-7F43-4E8775D6B3B7}"/>
              </a:ext>
            </a:extLst>
          </p:cNvPr>
          <p:cNvSpPr/>
          <p:nvPr/>
        </p:nvSpPr>
        <p:spPr>
          <a:xfrm rot="20220000">
            <a:off x="4964878" y="2312445"/>
            <a:ext cx="757200" cy="2080754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8472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C260BD-4A93-A60D-63AC-9F1DDBC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258D3D7-6B5B-FBEA-57F7-62CDEF7576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3737527"/>
                  </p:ext>
                </p:extLst>
              </p:nvPr>
            </p:nvGraphicFramePr>
            <p:xfrm>
              <a:off x="351453" y="261810"/>
              <a:ext cx="4967502" cy="24996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3751">
                      <a:extLst>
                        <a:ext uri="{9D8B030D-6E8A-4147-A177-3AD203B41FA5}">
                          <a16:colId xmlns:a16="http://schemas.microsoft.com/office/drawing/2014/main" val="3606246214"/>
                        </a:ext>
                      </a:extLst>
                    </a:gridCol>
                    <a:gridCol w="2483751">
                      <a:extLst>
                        <a:ext uri="{9D8B030D-6E8A-4147-A177-3AD203B41FA5}">
                          <a16:colId xmlns:a16="http://schemas.microsoft.com/office/drawing/2014/main" val="3935990707"/>
                        </a:ext>
                      </a:extLst>
                    </a:gridCol>
                  </a:tblGrid>
                  <a:tr h="788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Hyperparamètre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Valeur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4961842"/>
                      </a:ext>
                    </a:extLst>
                  </a:tr>
                  <a:tr h="788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Model de densité de probabilité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Gaussienne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8667323"/>
                      </a:ext>
                    </a:extLst>
                  </a:tr>
                  <a:tr h="9218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coûts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59328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258D3D7-6B5B-FBEA-57F7-62CDEF7576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3737527"/>
                  </p:ext>
                </p:extLst>
              </p:nvPr>
            </p:nvGraphicFramePr>
            <p:xfrm>
              <a:off x="351453" y="261810"/>
              <a:ext cx="4967502" cy="24996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3751">
                      <a:extLst>
                        <a:ext uri="{9D8B030D-6E8A-4147-A177-3AD203B41FA5}">
                          <a16:colId xmlns:a16="http://schemas.microsoft.com/office/drawing/2014/main" val="3606246214"/>
                        </a:ext>
                      </a:extLst>
                    </a:gridCol>
                    <a:gridCol w="2483751">
                      <a:extLst>
                        <a:ext uri="{9D8B030D-6E8A-4147-A177-3AD203B41FA5}">
                          <a16:colId xmlns:a16="http://schemas.microsoft.com/office/drawing/2014/main" val="3935990707"/>
                        </a:ext>
                      </a:extLst>
                    </a:gridCol>
                  </a:tblGrid>
                  <a:tr h="788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Hyperparamètre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Valeur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4961842"/>
                      </a:ext>
                    </a:extLst>
                  </a:tr>
                  <a:tr h="788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Model de densité de probabilité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Gaussienne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8667323"/>
                      </a:ext>
                    </a:extLst>
                  </a:tr>
                  <a:tr h="9218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coûts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45" t="-173684" r="-980" b="-1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59328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 descr="A blue and white squares&#10;&#10;Description automatically generated">
            <a:extLst>
              <a:ext uri="{FF2B5EF4-FFF2-40B4-BE49-F238E27FC236}">
                <a16:creationId xmlns:a16="http://schemas.microsoft.com/office/drawing/2014/main" id="{1FE408D7-620A-ABED-F672-8750A9B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91" y="2934045"/>
            <a:ext cx="9611237" cy="382604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9D1343-F1D9-94DF-3D82-0EA05EB0141F}"/>
              </a:ext>
            </a:extLst>
          </p:cNvPr>
          <p:cNvSpPr txBox="1">
            <a:spLocks/>
          </p:cNvSpPr>
          <p:nvPr/>
        </p:nvSpPr>
        <p:spPr>
          <a:xfrm>
            <a:off x="6361302" y="756265"/>
            <a:ext cx="4803396" cy="180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/>
              <a:t>Augmenter le coût de classifier 0 au lieu de 2.</a:t>
            </a:r>
          </a:p>
          <a:p>
            <a:r>
              <a:rPr lang="fr-CA"/>
              <a:t>7 erreurs sur 99 données (7.07%)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953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778F28-8C13-D1C3-341B-FECC5255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4CFD0-71F4-01F8-0CCE-C65E2BBD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3" y="1600786"/>
            <a:ext cx="11601974" cy="379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7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C260BD-4A93-A60D-63AC-9F1DDBC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258D3D7-6B5B-FBEA-57F7-62CDEF7576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679814"/>
                  </p:ext>
                </p:extLst>
              </p:nvPr>
            </p:nvGraphicFramePr>
            <p:xfrm>
              <a:off x="351453" y="261810"/>
              <a:ext cx="4967502" cy="24996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3751">
                      <a:extLst>
                        <a:ext uri="{9D8B030D-6E8A-4147-A177-3AD203B41FA5}">
                          <a16:colId xmlns:a16="http://schemas.microsoft.com/office/drawing/2014/main" val="3606246214"/>
                        </a:ext>
                      </a:extLst>
                    </a:gridCol>
                    <a:gridCol w="2483751">
                      <a:extLst>
                        <a:ext uri="{9D8B030D-6E8A-4147-A177-3AD203B41FA5}">
                          <a16:colId xmlns:a16="http://schemas.microsoft.com/office/drawing/2014/main" val="3935990707"/>
                        </a:ext>
                      </a:extLst>
                    </a:gridCol>
                  </a:tblGrid>
                  <a:tr h="788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Hyperparamètre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Valeur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4961842"/>
                      </a:ext>
                    </a:extLst>
                  </a:tr>
                  <a:tr h="788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Model de densité de probabilité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Gaussienne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8667323"/>
                      </a:ext>
                    </a:extLst>
                  </a:tr>
                  <a:tr h="9218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coûts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fr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59328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258D3D7-6B5B-FBEA-57F7-62CDEF7576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679814"/>
                  </p:ext>
                </p:extLst>
              </p:nvPr>
            </p:nvGraphicFramePr>
            <p:xfrm>
              <a:off x="351453" y="261810"/>
              <a:ext cx="4967502" cy="24996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83751">
                      <a:extLst>
                        <a:ext uri="{9D8B030D-6E8A-4147-A177-3AD203B41FA5}">
                          <a16:colId xmlns:a16="http://schemas.microsoft.com/office/drawing/2014/main" val="3606246214"/>
                        </a:ext>
                      </a:extLst>
                    </a:gridCol>
                    <a:gridCol w="2483751">
                      <a:extLst>
                        <a:ext uri="{9D8B030D-6E8A-4147-A177-3AD203B41FA5}">
                          <a16:colId xmlns:a16="http://schemas.microsoft.com/office/drawing/2014/main" val="3935990707"/>
                        </a:ext>
                      </a:extLst>
                    </a:gridCol>
                  </a:tblGrid>
                  <a:tr h="788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Hyperparamètre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Valeur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4961842"/>
                      </a:ext>
                    </a:extLst>
                  </a:tr>
                  <a:tr h="788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Model de densité de probabilité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Gaussienne</a:t>
                          </a:r>
                          <a:endParaRPr lang="en-CA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8667323"/>
                      </a:ext>
                    </a:extLst>
                  </a:tr>
                  <a:tr h="9218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/>
                            <a:t>coûts</a:t>
                          </a:r>
                          <a:endParaRPr lang="en-C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45" t="-173684" r="-980" b="-1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59328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9D1343-F1D9-94DF-3D82-0EA05EB0141F}"/>
              </a:ext>
            </a:extLst>
          </p:cNvPr>
          <p:cNvSpPr txBox="1">
            <a:spLocks/>
          </p:cNvSpPr>
          <p:nvPr/>
        </p:nvSpPr>
        <p:spPr>
          <a:xfrm>
            <a:off x="6361302" y="756265"/>
            <a:ext cx="4803396" cy="180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/>
              <a:t>Augmenter le coût de classifier 0 au lieu de 2.</a:t>
            </a:r>
          </a:p>
          <a:p>
            <a:r>
              <a:rPr lang="fr-CA"/>
              <a:t>7 erreurs sur 99 données (7.07%)</a:t>
            </a:r>
          </a:p>
          <a:p>
            <a:endParaRPr lang="en-CA"/>
          </a:p>
        </p:txBody>
      </p:sp>
      <p:pic>
        <p:nvPicPr>
          <p:cNvPr id="21" name="Picture 20" descr="A blue and white squares&#10;&#10;Description automatically generated">
            <a:extLst>
              <a:ext uri="{FF2B5EF4-FFF2-40B4-BE49-F238E27FC236}">
                <a16:creationId xmlns:a16="http://schemas.microsoft.com/office/drawing/2014/main" id="{FF57BB7E-F573-FA8A-EC20-CD8864373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91" y="2934045"/>
            <a:ext cx="9611237" cy="38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10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778F28-8C13-D1C3-341B-FECC5255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40D246-1A65-FDAE-B191-C73718A3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3" y="1600787"/>
            <a:ext cx="11601974" cy="379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55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5AA0F-D56A-45B4-F110-59C9DC7B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" y="2373"/>
            <a:ext cx="3712828" cy="531029"/>
          </a:xfrm>
        </p:spPr>
        <p:txBody>
          <a:bodyPr>
            <a:normAutofit fontScale="90000"/>
          </a:bodyPr>
          <a:lstStyle/>
          <a:p>
            <a:r>
              <a:rPr lang="fr-CA"/>
              <a:t>Discussion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DC8E-62BE-A3A7-7DA0-84A7B71F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On ne </a:t>
            </a:r>
            <a:r>
              <a:rPr lang="en-CA" err="1"/>
              <a:t>peut</a:t>
            </a:r>
            <a:r>
              <a:rPr lang="en-CA"/>
              <a:t> se </a:t>
            </a:r>
            <a:r>
              <a:rPr lang="fr-CA"/>
              <a:t>débarrasser de l’entièreté des erreurs de classification avec ces représentations; les erreurs de classes varient mais le nombre total des erreurs ne diminue pas.</a:t>
            </a:r>
          </a:p>
          <a:p>
            <a:r>
              <a:rPr lang="fr-CA"/>
              <a:t>Les classificateurs bayésiens simples ne peuvent généralement pas faire des frontières de décision complexes puisqu’ils supposent que chaque caractéristique contribue de manière indépendante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675C7C-38CE-B742-759F-FFE26F91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4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6061-8E94-812E-5CC0-362B35C80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32" y="2552764"/>
            <a:ext cx="4829019" cy="927646"/>
          </a:xfrm>
        </p:spPr>
        <p:txBody>
          <a:bodyPr>
            <a:normAutofit/>
          </a:bodyPr>
          <a:lstStyle/>
          <a:p>
            <a:r>
              <a:rPr lang="fr-CA" sz="5400"/>
              <a:t>K-moyen, k-</a:t>
            </a:r>
            <a:r>
              <a:rPr lang="fr-CA" sz="5400" err="1"/>
              <a:t>ppv</a:t>
            </a:r>
            <a:endParaRPr lang="en-CA" sz="54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75CD08-806C-2019-75AA-543BD76C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8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3B6E-459A-DA24-6103-006BB08D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16" y="-2322"/>
            <a:ext cx="8610600" cy="583868"/>
          </a:xfrm>
        </p:spPr>
        <p:txBody>
          <a:bodyPr>
            <a:normAutofit fontScale="90000"/>
          </a:bodyPr>
          <a:lstStyle/>
          <a:p>
            <a:r>
              <a:rPr lang="fr-CA"/>
              <a:t>Architecture utilisée k-</a:t>
            </a:r>
            <a:r>
              <a:rPr lang="fr-CA" err="1"/>
              <a:t>mean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5216AC-B25E-C6B2-DD05-AB14EE6A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D62AF6A7-FF22-22EC-A2AF-78D22E0F8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68" y="692650"/>
            <a:ext cx="7031463" cy="61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34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EB9208-B056-04FE-CE66-475A8A43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1" y="0"/>
            <a:ext cx="8610600" cy="661620"/>
          </a:xfrm>
        </p:spPr>
        <p:txBody>
          <a:bodyPr>
            <a:normAutofit fontScale="90000"/>
          </a:bodyPr>
          <a:lstStyle/>
          <a:p>
            <a:r>
              <a:rPr lang="fr-CA"/>
              <a:t>Schéma-Bloc K-PPV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AC089-C658-A0C4-F19D-19DB5A2D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diagram of a person's work flow&#10;&#10;Description automatically generated">
            <a:extLst>
              <a:ext uri="{FF2B5EF4-FFF2-40B4-BE49-F238E27FC236}">
                <a16:creationId xmlns:a16="http://schemas.microsoft.com/office/drawing/2014/main" id="{8E6AD20E-CC1C-D2A6-BB7F-8521EA63D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97" y="815949"/>
            <a:ext cx="9728405" cy="58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4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9D283-1F23-E8EE-6BAA-51A94FB3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10600" cy="588566"/>
          </a:xfrm>
        </p:spPr>
        <p:txBody>
          <a:bodyPr>
            <a:normAutofit fontScale="90000"/>
          </a:bodyPr>
          <a:lstStyle/>
          <a:p>
            <a:r>
              <a:rPr lang="fr-CA"/>
              <a:t>Stratégie utilisée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480CA2-DE3D-A21E-0B8C-E4146884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B2BA3F-11C0-7F95-56D2-C8FB9589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14" y="563562"/>
            <a:ext cx="9582172" cy="62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A1AE-7021-2F96-129C-C682F58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" y="0"/>
            <a:ext cx="8610600" cy="595569"/>
          </a:xfrm>
        </p:spPr>
        <p:txBody>
          <a:bodyPr>
            <a:normAutofit fontScale="90000"/>
          </a:bodyPr>
          <a:lstStyle/>
          <a:p>
            <a:r>
              <a:rPr lang="fr-CA"/>
              <a:t>Équations pertinentes</a:t>
            </a:r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40414-0AB5-96D4-26D6-9BC70F3824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46644"/>
                <a:ext cx="12192000" cy="552814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fr-CA"/>
                  <a:t>KNN : distance de Minkowski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endParaRPr lang="en-CA"/>
              </a:p>
              <a:p>
                <a:pPr marL="0" indent="0">
                  <a:buNone/>
                </a:pPr>
                <a:r>
                  <a:rPr lang="en-CA"/>
                  <a:t>K-</a:t>
                </a:r>
                <a:r>
                  <a:rPr lang="en-CA" err="1"/>
                  <a:t>moyen</a:t>
                </a:r>
                <a:br>
                  <a:rPr lang="en-CA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endParaRPr lang="en-CA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𝐽𝑐</m:t>
                    </m:r>
                  </m:oMath>
                </a14:m>
                <a:r>
                  <a:rPr lang="en-CA"/>
                  <a:t> </a:t>
                </a:r>
                <a:r>
                  <a:rPr lang="en-CA" err="1"/>
                  <a:t>est</a:t>
                </a:r>
                <a:r>
                  <a:rPr lang="en-CA"/>
                  <a:t> la function objective pour la </a:t>
                </a:r>
                <a:r>
                  <a:rPr lang="en-CA" err="1"/>
                  <a:t>classe</a:t>
                </a:r>
                <a:r>
                  <a:rPr lang="en-CA"/>
                  <a:t> c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/>
                  <a:t> </a:t>
                </a:r>
                <a:r>
                  <a:rPr lang="en-CA" err="1"/>
                  <a:t>est</a:t>
                </a:r>
                <a:r>
                  <a:rPr lang="en-CA"/>
                  <a:t> le </a:t>
                </a:r>
                <a:r>
                  <a:rPr lang="en-CA" err="1"/>
                  <a:t>nombre</a:t>
                </a:r>
                <a:r>
                  <a:rPr lang="en-CA"/>
                  <a:t> de groups pour la </a:t>
                </a:r>
                <a:r>
                  <a:rPr lang="en-CA" err="1"/>
                  <a:t>classe</a:t>
                </a:r>
                <a:r>
                  <a:rPr lang="en-CA"/>
                  <a:t> c (</a:t>
                </a:r>
                <a:r>
                  <a:rPr lang="en-CA" err="1"/>
                  <a:t>n_representants</a:t>
                </a:r>
                <a:r>
                  <a:rPr lang="en-CA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/>
                  <a:t> </a:t>
                </a:r>
                <a:r>
                  <a:rPr lang="en-CA" err="1"/>
                  <a:t>est</a:t>
                </a:r>
                <a:r>
                  <a:rPr lang="en-CA"/>
                  <a:t> </a:t>
                </a:r>
                <a:r>
                  <a:rPr lang="en-CA" err="1"/>
                  <a:t>l’ensemble</a:t>
                </a:r>
                <a:r>
                  <a:rPr lang="en-CA"/>
                  <a:t> des points dans le </a:t>
                </a:r>
                <a:r>
                  <a:rPr lang="en-CA" err="1"/>
                  <a:t>groupe</a:t>
                </a:r>
                <a:r>
                  <a:rPr lang="en-CA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/>
                  <a:t> de la </a:t>
                </a:r>
                <a:r>
                  <a:rPr lang="en-CA" err="1"/>
                  <a:t>classe</a:t>
                </a:r>
                <a:r>
                  <a:rPr lang="en-CA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A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/>
                  <a:t> </a:t>
                </a:r>
                <a:r>
                  <a:rPr lang="en-CA" err="1"/>
                  <a:t>est</a:t>
                </a:r>
                <a:r>
                  <a:rPr lang="en-CA"/>
                  <a:t> un point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CA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/>
                  <a:t> </a:t>
                </a:r>
                <a:r>
                  <a:rPr lang="en-CA" err="1"/>
                  <a:t>est</a:t>
                </a:r>
                <a:r>
                  <a:rPr lang="en-CA"/>
                  <a:t> le </a:t>
                </a:r>
                <a:r>
                  <a:rPr lang="en-CA" err="1"/>
                  <a:t>centroide</a:t>
                </a:r>
                <a:r>
                  <a:rPr lang="en-CA"/>
                  <a:t> du </a:t>
                </a:r>
                <a:r>
                  <a:rPr lang="en-CA" err="1"/>
                  <a:t>groupe</a:t>
                </a:r>
                <a:r>
                  <a:rPr lang="en-CA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/>
                  <a:t> dans la </a:t>
                </a:r>
                <a:r>
                  <a:rPr lang="en-CA" err="1"/>
                  <a:t>classe</a:t>
                </a:r>
                <a:r>
                  <a:rPr lang="en-CA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A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940414-0AB5-96D4-26D6-9BC70F382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46644"/>
                <a:ext cx="12192000" cy="5528145"/>
              </a:xfrm>
              <a:blipFill>
                <a:blip r:embed="rId2"/>
                <a:stretch>
                  <a:fillRect l="-750" t="-25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9E8EE7-B0BA-2111-078D-B11FC9AC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5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B73E-A135-36DA-0E3F-930A2F54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" y="3154"/>
            <a:ext cx="8610600" cy="656422"/>
          </a:xfrm>
        </p:spPr>
        <p:txBody>
          <a:bodyPr>
            <a:normAutofit fontScale="90000"/>
          </a:bodyPr>
          <a:lstStyle/>
          <a:p>
            <a:r>
              <a:rPr lang="fr-CA"/>
              <a:t>K-</a:t>
            </a:r>
            <a:r>
              <a:rPr lang="fr-CA" err="1"/>
              <a:t>ppv</a:t>
            </a:r>
            <a:r>
              <a:rPr lang="fr-CA"/>
              <a:t> sans k-moyen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55CFB-D5B7-D512-15B6-F28307E2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F176C7-6E64-CAF5-BAD0-07D8DE69C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90297"/>
              </p:ext>
            </p:extLst>
          </p:nvPr>
        </p:nvGraphicFramePr>
        <p:xfrm>
          <a:off x="220920" y="695534"/>
          <a:ext cx="47127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376">
                  <a:extLst>
                    <a:ext uri="{9D8B030D-6E8A-4147-A177-3AD203B41FA5}">
                      <a16:colId xmlns:a16="http://schemas.microsoft.com/office/drawing/2014/main" val="3753664609"/>
                    </a:ext>
                  </a:extLst>
                </a:gridCol>
                <a:gridCol w="2356376">
                  <a:extLst>
                    <a:ext uri="{9D8B030D-6E8A-4147-A177-3AD203B41FA5}">
                      <a16:colId xmlns:a16="http://schemas.microsoft.com/office/drawing/2014/main" val="332789145"/>
                    </a:ext>
                  </a:extLst>
                </a:gridCol>
              </a:tblGrid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Hyperparamètre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Valeur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452795"/>
                  </a:ext>
                </a:extLst>
              </a:tr>
              <a:tr h="314138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Nombre de voisins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199226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Mécanisme de décision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Uniforme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62085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Calcul de distance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Minkowski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27620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21E476D-AAA6-D661-A859-37517CBA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1655"/>
            <a:ext cx="12192000" cy="42763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21B34-C0CC-0C3A-80A7-2BCB02F941A8}"/>
              </a:ext>
            </a:extLst>
          </p:cNvPr>
          <p:cNvSpPr txBox="1"/>
          <p:nvPr/>
        </p:nvSpPr>
        <p:spPr>
          <a:xfrm>
            <a:off x="5701019" y="1184253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/>
              <a:t>7 erreurs sur 99 (92.92%)</a:t>
            </a:r>
          </a:p>
        </p:txBody>
      </p:sp>
    </p:spTree>
    <p:extLst>
      <p:ext uri="{BB962C8B-B14F-4D97-AF65-F5344CB8AC3E}">
        <p14:creationId xmlns:p14="http://schemas.microsoft.com/office/powerpoint/2010/main" val="299541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B73E-A135-36DA-0E3F-930A2F54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" y="3154"/>
            <a:ext cx="8610600" cy="656422"/>
          </a:xfrm>
        </p:spPr>
        <p:txBody>
          <a:bodyPr>
            <a:normAutofit fontScale="90000"/>
          </a:bodyPr>
          <a:lstStyle/>
          <a:p>
            <a:r>
              <a:rPr lang="fr-CA"/>
              <a:t>K-</a:t>
            </a:r>
            <a:r>
              <a:rPr lang="fr-CA" err="1"/>
              <a:t>ppv</a:t>
            </a:r>
            <a:r>
              <a:rPr lang="fr-CA"/>
              <a:t> sans k-moyen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55CFB-D5B7-D512-15B6-F28307E2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F176C7-6E64-CAF5-BAD0-07D8DE69C491}"/>
              </a:ext>
            </a:extLst>
          </p:cNvPr>
          <p:cNvGraphicFramePr>
            <a:graphicFrameLocks noGrp="1"/>
          </p:cNvGraphicFramePr>
          <p:nvPr/>
        </p:nvGraphicFramePr>
        <p:xfrm>
          <a:off x="220920" y="695534"/>
          <a:ext cx="47127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376">
                  <a:extLst>
                    <a:ext uri="{9D8B030D-6E8A-4147-A177-3AD203B41FA5}">
                      <a16:colId xmlns:a16="http://schemas.microsoft.com/office/drawing/2014/main" val="3753664609"/>
                    </a:ext>
                  </a:extLst>
                </a:gridCol>
                <a:gridCol w="2356376">
                  <a:extLst>
                    <a:ext uri="{9D8B030D-6E8A-4147-A177-3AD203B41FA5}">
                      <a16:colId xmlns:a16="http://schemas.microsoft.com/office/drawing/2014/main" val="332789145"/>
                    </a:ext>
                  </a:extLst>
                </a:gridCol>
              </a:tblGrid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Hyperparamètre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Valeur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452795"/>
                  </a:ext>
                </a:extLst>
              </a:tr>
              <a:tr h="314138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Nombre de voisins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199226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Mécanisme de décision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Uniforme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62085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Calcul de distance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Minkowski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27620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4B21B34-C0CC-0C3A-80A7-2BCB02F941A8}"/>
              </a:ext>
            </a:extLst>
          </p:cNvPr>
          <p:cNvSpPr txBox="1"/>
          <p:nvPr/>
        </p:nvSpPr>
        <p:spPr>
          <a:xfrm>
            <a:off x="5701019" y="1184253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/>
              <a:t>7 erreurs sur 99 (92.92%)</a:t>
            </a:r>
          </a:p>
        </p:txBody>
      </p:sp>
      <p:pic>
        <p:nvPicPr>
          <p:cNvPr id="5" name="Picture 4" descr="A blue and white squares&#10;&#10;Description automatically generated">
            <a:extLst>
              <a:ext uri="{FF2B5EF4-FFF2-40B4-BE49-F238E27FC236}">
                <a16:creationId xmlns:a16="http://schemas.microsoft.com/office/drawing/2014/main" id="{FA8EE4D5-1B0D-A02A-5304-B2DE1945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1333"/>
            <a:ext cx="12192000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7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55CFB-D5B7-D512-15B6-F28307E2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B40E25-2451-6D18-6D64-61BB87C86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43896"/>
              </p:ext>
            </p:extLst>
          </p:nvPr>
        </p:nvGraphicFramePr>
        <p:xfrm>
          <a:off x="539224" y="406167"/>
          <a:ext cx="471275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376">
                  <a:extLst>
                    <a:ext uri="{9D8B030D-6E8A-4147-A177-3AD203B41FA5}">
                      <a16:colId xmlns:a16="http://schemas.microsoft.com/office/drawing/2014/main" val="3753664609"/>
                    </a:ext>
                  </a:extLst>
                </a:gridCol>
                <a:gridCol w="2356376">
                  <a:extLst>
                    <a:ext uri="{9D8B030D-6E8A-4147-A177-3AD203B41FA5}">
                      <a16:colId xmlns:a16="http://schemas.microsoft.com/office/drawing/2014/main" val="332789145"/>
                    </a:ext>
                  </a:extLst>
                </a:gridCol>
              </a:tblGrid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Hyperparamètre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Valeur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452795"/>
                  </a:ext>
                </a:extLst>
              </a:tr>
              <a:tr h="314138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Nombre de voisins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199226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Mécanisme de décision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Uniforme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62085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Calcul de distance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Minkowski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2762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F14E462-6712-5116-F93C-604913B0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2169"/>
            <a:ext cx="12192000" cy="4165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CDFA49-069B-62E3-FFF2-B1B2507F77E1}"/>
              </a:ext>
            </a:extLst>
          </p:cNvPr>
          <p:cNvSpPr txBox="1"/>
          <p:nvPr/>
        </p:nvSpPr>
        <p:spPr>
          <a:xfrm>
            <a:off x="5701019" y="1184253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/>
              <a:t>12 erreurs sur 99 (87.87%)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BB5D6F-B70A-752E-7C00-CCF32F0EC571}"/>
              </a:ext>
            </a:extLst>
          </p:cNvPr>
          <p:cNvSpPr txBox="1">
            <a:spLocks/>
          </p:cNvSpPr>
          <p:nvPr/>
        </p:nvSpPr>
        <p:spPr>
          <a:xfrm>
            <a:off x="3581622" y="22446"/>
            <a:ext cx="8610600" cy="77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/>
              <a:t>K-PPV sans k-moyen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672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55CFB-D5B7-D512-15B6-F28307E2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F176C7-6E64-CAF5-BAD0-07D8DE69C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14802"/>
              </p:ext>
            </p:extLst>
          </p:nvPr>
        </p:nvGraphicFramePr>
        <p:xfrm>
          <a:off x="490289" y="406167"/>
          <a:ext cx="471275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376">
                  <a:extLst>
                    <a:ext uri="{9D8B030D-6E8A-4147-A177-3AD203B41FA5}">
                      <a16:colId xmlns:a16="http://schemas.microsoft.com/office/drawing/2014/main" val="3753664609"/>
                    </a:ext>
                  </a:extLst>
                </a:gridCol>
                <a:gridCol w="2356376">
                  <a:extLst>
                    <a:ext uri="{9D8B030D-6E8A-4147-A177-3AD203B41FA5}">
                      <a16:colId xmlns:a16="http://schemas.microsoft.com/office/drawing/2014/main" val="332789145"/>
                    </a:ext>
                  </a:extLst>
                </a:gridCol>
              </a:tblGrid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Hyperparamètre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Valeur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452795"/>
                  </a:ext>
                </a:extLst>
              </a:tr>
              <a:tr h="314138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Nombre de voisins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199226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Nombre de représentants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40770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Mécanisme de décision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Uniforme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62085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Calcul de distance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Minkowski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27620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2E4B1A8-7109-B41F-C9AF-EA871A106F5F}"/>
              </a:ext>
            </a:extLst>
          </p:cNvPr>
          <p:cNvSpPr txBox="1">
            <a:spLocks/>
          </p:cNvSpPr>
          <p:nvPr/>
        </p:nvSpPr>
        <p:spPr>
          <a:xfrm>
            <a:off x="3581622" y="3155"/>
            <a:ext cx="8610600" cy="66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/>
              <a:t>K-PPV avec k-moyen</a:t>
            </a:r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62A493-D01D-53D1-335D-9EB55CD2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538"/>
            <a:ext cx="12192000" cy="3611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EDEBE-BB10-7F52-8EFF-7BC73425A431}"/>
              </a:ext>
            </a:extLst>
          </p:cNvPr>
          <p:cNvSpPr txBox="1"/>
          <p:nvPr/>
        </p:nvSpPr>
        <p:spPr>
          <a:xfrm>
            <a:off x="5701019" y="1184253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/>
              <a:t>12 erreurs sur 99 (87.87%)</a:t>
            </a:r>
          </a:p>
        </p:txBody>
      </p:sp>
    </p:spTree>
    <p:extLst>
      <p:ext uri="{BB962C8B-B14F-4D97-AF65-F5344CB8AC3E}">
        <p14:creationId xmlns:p14="http://schemas.microsoft.com/office/powerpoint/2010/main" val="2702183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55CFB-D5B7-D512-15B6-F28307E2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F176C7-6E64-CAF5-BAD0-07D8DE69C491}"/>
              </a:ext>
            </a:extLst>
          </p:cNvPr>
          <p:cNvGraphicFramePr>
            <a:graphicFrameLocks noGrp="1"/>
          </p:cNvGraphicFramePr>
          <p:nvPr/>
        </p:nvGraphicFramePr>
        <p:xfrm>
          <a:off x="490289" y="406167"/>
          <a:ext cx="471275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376">
                  <a:extLst>
                    <a:ext uri="{9D8B030D-6E8A-4147-A177-3AD203B41FA5}">
                      <a16:colId xmlns:a16="http://schemas.microsoft.com/office/drawing/2014/main" val="3753664609"/>
                    </a:ext>
                  </a:extLst>
                </a:gridCol>
                <a:gridCol w="2356376">
                  <a:extLst>
                    <a:ext uri="{9D8B030D-6E8A-4147-A177-3AD203B41FA5}">
                      <a16:colId xmlns:a16="http://schemas.microsoft.com/office/drawing/2014/main" val="332789145"/>
                    </a:ext>
                  </a:extLst>
                </a:gridCol>
              </a:tblGrid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Hyperparamètre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Valeur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452795"/>
                  </a:ext>
                </a:extLst>
              </a:tr>
              <a:tr h="314138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Nombre de voisins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199226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Nombre de représentants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40770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Mécanisme de décision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Uniforme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62085"/>
                  </a:ext>
                </a:extLst>
              </a:tr>
              <a:tr h="292282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Calcul de distance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Minkowski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27620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2E4B1A8-7109-B41F-C9AF-EA871A106F5F}"/>
              </a:ext>
            </a:extLst>
          </p:cNvPr>
          <p:cNvSpPr txBox="1">
            <a:spLocks/>
          </p:cNvSpPr>
          <p:nvPr/>
        </p:nvSpPr>
        <p:spPr>
          <a:xfrm>
            <a:off x="3581622" y="3155"/>
            <a:ext cx="8610600" cy="66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/>
              <a:t>K-PPV avec k-moyen</a:t>
            </a:r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EDEBE-BB10-7F52-8EFF-7BC73425A431}"/>
              </a:ext>
            </a:extLst>
          </p:cNvPr>
          <p:cNvSpPr txBox="1"/>
          <p:nvPr/>
        </p:nvSpPr>
        <p:spPr>
          <a:xfrm>
            <a:off x="5701019" y="1184253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/>
              <a:t>12 erreurs sur 99 (87.87%)</a:t>
            </a:r>
          </a:p>
        </p:txBody>
      </p:sp>
      <p:pic>
        <p:nvPicPr>
          <p:cNvPr id="3" name="Picture 2" descr="A blue and white squares&#10;&#10;Description automatically generated">
            <a:extLst>
              <a:ext uri="{FF2B5EF4-FFF2-40B4-BE49-F238E27FC236}">
                <a16:creationId xmlns:a16="http://schemas.microsoft.com/office/drawing/2014/main" id="{DA23B485-86B4-CBBA-B89C-E05FE318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656"/>
            <a:ext cx="12192000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86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5AA0F-D56A-45B4-F110-59C9DC7B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" y="-1407"/>
            <a:ext cx="10515600" cy="660019"/>
          </a:xfrm>
        </p:spPr>
        <p:txBody>
          <a:bodyPr>
            <a:normAutofit fontScale="90000"/>
          </a:bodyPr>
          <a:lstStyle/>
          <a:p>
            <a:r>
              <a:rPr lang="fr-CA"/>
              <a:t>Discussion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DC8E-62BE-A3A7-7DA0-84A7B71F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cs typeface="Calibri" panose="020F0502020204030204"/>
              </a:rPr>
              <a:t>K-</a:t>
            </a:r>
            <a:r>
              <a:rPr lang="en-CA" err="1">
                <a:cs typeface="Calibri" panose="020F0502020204030204"/>
              </a:rPr>
              <a:t>ppv</a:t>
            </a:r>
            <a:r>
              <a:rPr lang="en-CA">
                <a:cs typeface="Calibri" panose="020F0502020204030204"/>
              </a:rPr>
              <a:t> sans K-</a:t>
            </a:r>
            <a:r>
              <a:rPr lang="en-CA" err="1">
                <a:cs typeface="Calibri" panose="020F0502020204030204"/>
              </a:rPr>
              <a:t>moyen</a:t>
            </a:r>
            <a:r>
              <a:rPr lang="en-CA">
                <a:cs typeface="Calibri" panose="020F0502020204030204"/>
              </a:rPr>
              <a:t> </a:t>
            </a:r>
            <a:r>
              <a:rPr lang="en-CA" err="1">
                <a:cs typeface="Calibri" panose="020F0502020204030204"/>
              </a:rPr>
              <a:t>fonctionne</a:t>
            </a:r>
            <a:r>
              <a:rPr lang="en-CA">
                <a:cs typeface="Calibri" panose="020F0502020204030204"/>
              </a:rPr>
              <a:t> </a:t>
            </a:r>
            <a:r>
              <a:rPr lang="en-CA" err="1">
                <a:cs typeface="Calibri" panose="020F0502020204030204"/>
              </a:rPr>
              <a:t>mieux</a:t>
            </a:r>
            <a:r>
              <a:rPr lang="en-CA">
                <a:cs typeface="Calibri" panose="020F0502020204030204"/>
              </a:rPr>
              <a:t> </a:t>
            </a:r>
            <a:r>
              <a:rPr lang="en-CA" err="1">
                <a:cs typeface="Calibri" panose="020F0502020204030204"/>
              </a:rPr>
              <a:t>qu'avec</a:t>
            </a:r>
            <a:r>
              <a:rPr lang="en-CA">
                <a:cs typeface="Calibri" panose="020F0502020204030204"/>
              </a:rPr>
              <a:t> les </a:t>
            </a:r>
            <a:r>
              <a:rPr lang="en-CA" err="1">
                <a:cs typeface="Calibri" panose="020F0502020204030204"/>
              </a:rPr>
              <a:t>voisins</a:t>
            </a:r>
            <a:r>
              <a:rPr lang="en-CA">
                <a:cs typeface="Calibri" panose="020F0502020204030204"/>
              </a:rPr>
              <a:t>.  </a:t>
            </a:r>
          </a:p>
          <a:p>
            <a:r>
              <a:rPr lang="en-CA">
                <a:cs typeface="Calibri" panose="020F0502020204030204"/>
              </a:rPr>
              <a:t>Prendre des </a:t>
            </a:r>
            <a:r>
              <a:rPr lang="en-CA" err="1">
                <a:cs typeface="Calibri" panose="020F0502020204030204"/>
              </a:rPr>
              <a:t>représentants</a:t>
            </a:r>
            <a:r>
              <a:rPr lang="en-CA">
                <a:cs typeface="Calibri" panose="020F0502020204030204"/>
              </a:rPr>
              <a:t> 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2BD637-D708-1965-86E6-2BA0F2EF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78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6061-8E94-812E-5CC0-362B35C80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2696547"/>
            <a:ext cx="10857512" cy="938192"/>
          </a:xfrm>
        </p:spPr>
        <p:txBody>
          <a:bodyPr>
            <a:normAutofit/>
          </a:bodyPr>
          <a:lstStyle/>
          <a:p>
            <a:r>
              <a:rPr lang="fr-CA" sz="5400"/>
              <a:t>Réseau de neurones</a:t>
            </a:r>
          </a:p>
        </p:txBody>
      </p:sp>
    </p:spTree>
    <p:extLst>
      <p:ext uri="{BB962C8B-B14F-4D97-AF65-F5344CB8AC3E}">
        <p14:creationId xmlns:p14="http://schemas.microsoft.com/office/powerpoint/2010/main" val="2014086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46C48E-7601-D61F-7E4A-9F5619D7D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8160" y="-387775"/>
            <a:ext cx="13793807" cy="6977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BF3B6E-459A-DA24-6103-006BB08D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1" y="262349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fr-CA" sz="3600"/>
              <a:t>Architecture du Réseau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5A4096F-EA98-F739-E146-2B6603342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536483"/>
            <a:ext cx="3415324" cy="379943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r-FR"/>
              <a:t>3 Entrées, 3 Sorties</a:t>
            </a:r>
            <a:endParaRPr lang="fr-FR">
              <a:cs typeface="Calibri"/>
            </a:endParaRPr>
          </a:p>
          <a:p>
            <a:r>
              <a:rPr lang="fr-FR"/>
              <a:t>2 Couches cachées de 6 neurones</a:t>
            </a:r>
            <a:endParaRPr lang="fr-FR">
              <a:cs typeface="Calibri"/>
            </a:endParaRPr>
          </a:p>
          <a:p>
            <a:r>
              <a:rPr lang="fr-FR"/>
              <a:t>Fonction d'activation </a:t>
            </a:r>
            <a:r>
              <a:rPr lang="fr-FR" err="1"/>
              <a:t>Tanh</a:t>
            </a:r>
            <a:r>
              <a:rPr lang="fr-FR"/>
              <a:t> pour les couches cachées</a:t>
            </a:r>
            <a:endParaRPr lang="fr-FR">
              <a:cs typeface="Calibri"/>
            </a:endParaRPr>
          </a:p>
          <a:p>
            <a:r>
              <a:rPr lang="fr-FR"/>
              <a:t>Fonction d'activation </a:t>
            </a:r>
            <a:r>
              <a:rPr lang="fr-FR" err="1"/>
              <a:t>Softmax</a:t>
            </a:r>
            <a:r>
              <a:rPr lang="fr-FR"/>
              <a:t> pour la couche de sortie</a:t>
            </a:r>
            <a:endParaRPr lang="fr-FR">
              <a:cs typeface="Calibri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7ABE84-F087-505A-7DA1-EC3899C5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6129" y="159049"/>
            <a:ext cx="275240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ABCAEC-7D34-E549-A96E-FCEDAADBE4B0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1 Tanh Icon - Free in SVG, PNG, ICO - IconScout">
            <a:extLst>
              <a:ext uri="{FF2B5EF4-FFF2-40B4-BE49-F238E27FC236}">
                <a16:creationId xmlns:a16="http://schemas.microsoft.com/office/drawing/2014/main" id="{29529FE6-25B0-F573-024A-47177613D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03" y="5329237"/>
            <a:ext cx="759620" cy="759620"/>
          </a:xfrm>
          <a:prstGeom prst="rect">
            <a:avLst/>
          </a:prstGeom>
        </p:spPr>
      </p:pic>
      <p:pic>
        <p:nvPicPr>
          <p:cNvPr id="8" name="Picture 7" descr="1 Tanh Icon - Free in SVG, PNG, ICO - IconScout">
            <a:extLst>
              <a:ext uri="{FF2B5EF4-FFF2-40B4-BE49-F238E27FC236}">
                <a16:creationId xmlns:a16="http://schemas.microsoft.com/office/drawing/2014/main" id="{78EC9012-2124-F249-C1C9-1756B9CA9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331" y="5329237"/>
            <a:ext cx="759620" cy="759620"/>
          </a:xfrm>
          <a:prstGeom prst="rect">
            <a:avLst/>
          </a:prstGeom>
        </p:spPr>
      </p:pic>
      <p:pic>
        <p:nvPicPr>
          <p:cNvPr id="10" name="Picture 9" descr="Softmax Function: Advantages and Applications | BotPenguin">
            <a:extLst>
              <a:ext uri="{FF2B5EF4-FFF2-40B4-BE49-F238E27FC236}">
                <a16:creationId xmlns:a16="http://schemas.microsoft.com/office/drawing/2014/main" id="{7F52CE42-C3D9-8F43-E134-25768B687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586" y="5156994"/>
            <a:ext cx="1543416" cy="15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2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A1AE-7021-2F96-129C-C682F589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911" y="131174"/>
            <a:ext cx="4119283" cy="607227"/>
          </a:xfrm>
        </p:spPr>
        <p:txBody>
          <a:bodyPr>
            <a:normAutofit fontScale="90000"/>
          </a:bodyPr>
          <a:lstStyle/>
          <a:p>
            <a:r>
              <a:rPr lang="fr-CA"/>
              <a:t>Paramètres Finaux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F1DF8F-0E52-C0EA-CB19-6CC6311C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8D7E94-5C6E-A836-9F79-03458A9EA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823319"/>
              </p:ext>
            </p:extLst>
          </p:nvPr>
        </p:nvGraphicFramePr>
        <p:xfrm>
          <a:off x="1246446" y="1115288"/>
          <a:ext cx="9699108" cy="5215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49554">
                  <a:extLst>
                    <a:ext uri="{9D8B030D-6E8A-4147-A177-3AD203B41FA5}">
                      <a16:colId xmlns:a16="http://schemas.microsoft.com/office/drawing/2014/main" val="1789926006"/>
                    </a:ext>
                  </a:extLst>
                </a:gridCol>
                <a:gridCol w="4849554">
                  <a:extLst>
                    <a:ext uri="{9D8B030D-6E8A-4147-A177-3AD203B41FA5}">
                      <a16:colId xmlns:a16="http://schemas.microsoft.com/office/drawing/2014/main" val="1261508565"/>
                    </a:ext>
                  </a:extLst>
                </a:gridCol>
              </a:tblGrid>
              <a:tr h="3927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Paramètres</a:t>
                      </a:r>
                      <a:endParaRPr lang="en-US" sz="1800" kern="100" err="1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Valeurs</a:t>
                      </a:r>
                      <a:endParaRPr lang="en-US" sz="1800" kern="100" err="1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14024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Nombre de neurones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71491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Nombre de couches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017090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Taux d'apprentissage</a:t>
                      </a:r>
                      <a:endParaRPr lang="en-US" sz="1600" kern="100" err="1">
                        <a:solidFill>
                          <a:schemeClr val="tx1"/>
                        </a:solidFill>
                        <a:effectLst/>
                        <a:highlight>
                          <a:srgbClr val="F2F2F2"/>
                        </a:highlight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0.025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504911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Fonction d'activation des couches internes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Tanh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587260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Fonction d'activation de la sortie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Soft-max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278632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Optimiseur</a:t>
                      </a:r>
                      <a:endParaRPr lang="en-US" sz="1600" kern="100" err="1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Adam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225619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Perte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Categorical Cross-entropy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166978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Métriques</a:t>
                      </a:r>
                      <a:endParaRPr lang="en-US" sz="1600" kern="100" err="1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Accuracy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300728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Nombre d'époques maximum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59921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Patience pour 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ReduceLROnPlateau</a:t>
                      </a:r>
                      <a:endParaRPr lang="en-US" sz="1600" kern="100" err="1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323525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Facteur pour 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ReduceLROnPlateau</a:t>
                      </a:r>
                      <a:endParaRPr lang="en-US" sz="1600" kern="100" err="1">
                        <a:solidFill>
                          <a:schemeClr val="tx1"/>
                        </a:solidFill>
                        <a:effectLst/>
                        <a:highlight>
                          <a:srgbClr val="F2F2F2"/>
                        </a:highlight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0.95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017936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Patience pour </a:t>
                      </a: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EarlyStopping</a:t>
                      </a:r>
                      <a:endParaRPr lang="en-US" sz="1600" kern="100" err="1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25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786267"/>
                  </a:ext>
                </a:extLst>
              </a:tr>
              <a:tr h="3709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2F2F2"/>
                          </a:highlight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Nombre de données aléatoires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5000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403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18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9ED-2C44-30E7-3C23-E62D3775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20" y="3155"/>
            <a:ext cx="3768525" cy="733585"/>
          </a:xfrm>
        </p:spPr>
        <p:txBody>
          <a:bodyPr/>
          <a:lstStyle/>
          <a:p>
            <a:r>
              <a:rPr lang="fr-CA"/>
              <a:t>Représentation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29F6A-87E0-D4B1-0195-826550B9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28" y="1420071"/>
            <a:ext cx="10820400" cy="4024125"/>
          </a:xfrm>
        </p:spPr>
        <p:txBody>
          <a:bodyPr/>
          <a:lstStyle/>
          <a:p>
            <a:r>
              <a:rPr lang="en-CA"/>
              <a:t>En premier temps, analyser </a:t>
            </a:r>
            <a:r>
              <a:rPr lang="en-CA" err="1"/>
              <a:t>l’ensemble</a:t>
            </a:r>
            <a:r>
              <a:rPr lang="en-CA"/>
              <a:t>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CCD2CA-98E7-7175-380E-6645867F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D908EF-34A3-9A21-EB22-1FAB69E2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4" y="1897730"/>
            <a:ext cx="2391109" cy="23911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4F81A0F-3EF1-B865-D8B6-39DF39F3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3" y="2375389"/>
            <a:ext cx="2416412" cy="23911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D3DC35E-8C10-C39A-CB4B-6DCDB3FE9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17" y="3034202"/>
            <a:ext cx="2416412" cy="24037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A37C98-4721-B416-35F8-E06BFC7F1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643" y="1897730"/>
            <a:ext cx="2465873" cy="24528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7F06EC9-09E9-595E-604D-47D26C5E4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485" y="2375389"/>
            <a:ext cx="2465873" cy="24528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562CA97-4D89-0A46-A4D4-D15AEE074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741" y="3073045"/>
            <a:ext cx="2576459" cy="24795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B65ACE4-97B5-FD20-E641-D01329807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614" y="1894680"/>
            <a:ext cx="2297239" cy="227904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2BE1674-2595-FD41-62B0-CDFE7F282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5456" y="2472500"/>
            <a:ext cx="2321526" cy="229399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CB95759-ABA0-F584-1917-5445CF0FF4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8992" y="3274602"/>
            <a:ext cx="2372191" cy="239101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A7CC50C-B929-4D63-E906-88AAE31EC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128" y="1450984"/>
            <a:ext cx="11986054" cy="43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B73E-A135-36DA-0E3F-930A2F54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" y="-1407"/>
            <a:ext cx="10515600" cy="804703"/>
          </a:xfrm>
        </p:spPr>
        <p:txBody>
          <a:bodyPr>
            <a:normAutofit/>
          </a:bodyPr>
          <a:lstStyle/>
          <a:p>
            <a:r>
              <a:rPr lang="fr-CA"/>
              <a:t>Méthode de conception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D1343-F1D9-94DF-3D82-0EA05EB01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27" y="893398"/>
            <a:ext cx="10937631" cy="39459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800"/>
              <a:t>Limite du nombre de neurones à 100, conception par décrément du nombre de neurones.</a:t>
            </a:r>
            <a:endParaRPr lang="en-US" sz="1800">
              <a:cs typeface="Calibri"/>
            </a:endParaRPr>
          </a:p>
          <a:p>
            <a:pPr>
              <a:lnSpc>
                <a:spcPct val="100000"/>
              </a:lnSpc>
            </a:pPr>
            <a:endParaRPr lang="fr-FR" sz="18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1800"/>
              <a:t>Évaluation profondeur versus largeur</a:t>
            </a:r>
            <a:endParaRPr lang="fr-FR" sz="180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fr-FR" sz="180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fr-FR" sz="1800"/>
              <a:t>Fonction d'activation des couches cachées: </a:t>
            </a:r>
            <a:endParaRPr lang="fr-FR" sz="1800">
              <a:cs typeface="Calibri" panose="020F0502020204030204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800" err="1"/>
              <a:t>Tanh</a:t>
            </a:r>
            <a:endParaRPr lang="fr-FR" sz="1800">
              <a:cs typeface="Calibri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fr-FR" sz="18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1800"/>
              <a:t>Fonction d'activation de la couche de sortie:</a:t>
            </a:r>
            <a:endParaRPr lang="fr-FR" sz="1800">
              <a:cs typeface="Calibri" panose="020F0502020204030204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800" err="1"/>
              <a:t>Softmax</a:t>
            </a:r>
            <a:endParaRPr lang="fr-FR" sz="1800">
              <a:cs typeface="Calibri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fr-FR" sz="18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1800"/>
              <a:t>Choix de l'optimisateur:</a:t>
            </a:r>
            <a:endParaRPr lang="fr-FR" sz="1800">
              <a:cs typeface="Calibri" panose="020F0502020204030204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800"/>
              <a:t>Adam</a:t>
            </a:r>
            <a:endParaRPr lang="fr-FR" sz="1800">
              <a:cs typeface="Calibri" panose="020F0502020204030204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fr-FR" sz="180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fr-FR" sz="1800"/>
              <a:t>Choix de la fonction de perte:</a:t>
            </a:r>
            <a:endParaRPr lang="fr-FR" sz="1800">
              <a:cs typeface="Calibri" panose="020F0502020204030204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fr-FR" sz="1800"/>
              <a:t>Entropie croisée</a:t>
            </a:r>
            <a:endParaRPr lang="fr-FR" sz="180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fr-FR" sz="1200"/>
          </a:p>
          <a:p>
            <a:pPr>
              <a:lnSpc>
                <a:spcPct val="100000"/>
              </a:lnSpc>
            </a:pPr>
            <a:endParaRPr lang="fr-FR" sz="1200"/>
          </a:p>
          <a:p>
            <a:pPr>
              <a:lnSpc>
                <a:spcPct val="100000"/>
              </a:lnSpc>
            </a:pPr>
            <a:endParaRPr lang="fr-FR" sz="12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4D233C-2350-FFB7-E263-3574F6FC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77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0134-592C-7DDC-67F4-72921DFD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" y="-1407"/>
            <a:ext cx="10515600" cy="727538"/>
          </a:xfrm>
        </p:spPr>
        <p:txBody>
          <a:bodyPr/>
          <a:lstStyle/>
          <a:p>
            <a:r>
              <a:rPr lang="fr-CA"/>
              <a:t>96 neurones vs 6 neurones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E8B947-2DC0-3E4A-0DA0-D55B24D5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0E17C6-D178-0359-E886-75C4C26F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" y="757057"/>
            <a:ext cx="11857057" cy="53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48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0134-592C-7DDC-67F4-72921DFD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" y="-1407"/>
            <a:ext cx="10515600" cy="698601"/>
          </a:xfrm>
        </p:spPr>
        <p:txBody>
          <a:bodyPr/>
          <a:lstStyle/>
          <a:p>
            <a:r>
              <a:rPr lang="fr-CA"/>
              <a:t>96 neurones vs 6 neurones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24B16-FC86-B00F-321B-EC415530C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78" y="810379"/>
            <a:ext cx="11794044" cy="530276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E8B947-2DC0-3E4A-0DA0-D55B24D5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11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F06F-D2A5-C67D-B705-DEAF68C5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" y="2373"/>
            <a:ext cx="8610600" cy="652803"/>
          </a:xfrm>
        </p:spPr>
        <p:txBody>
          <a:bodyPr>
            <a:normAutofit fontScale="90000"/>
          </a:bodyPr>
          <a:lstStyle/>
          <a:p>
            <a:pPr algn="l"/>
            <a:r>
              <a:rPr lang="fr-CA"/>
              <a:t>Courbe d'apprentissage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B7BDA2-E301-4829-26F7-D42E12AD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88" y="1485460"/>
            <a:ext cx="3102708" cy="402412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/>
              <a:t>Les courbes de perte et de précision se suivent et se stabilisent avec l'expérience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Le taux d'apprentissage commence à diminuer lorsqu'un plateau de précision est atteint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1D1F9F-532D-FF03-83CE-13C0928C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graph of loss and accuracy&#10;&#10;Description automatically generated">
            <a:extLst>
              <a:ext uri="{FF2B5EF4-FFF2-40B4-BE49-F238E27FC236}">
                <a16:creationId xmlns:a16="http://schemas.microsoft.com/office/drawing/2014/main" id="{3F5199F7-CD10-A83C-6345-1D9B89D6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60" y="740644"/>
            <a:ext cx="7318415" cy="55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9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F06F-D2A5-C67D-B705-DEAF68C5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" y="2373"/>
            <a:ext cx="8610600" cy="816777"/>
          </a:xfrm>
        </p:spPr>
        <p:txBody>
          <a:bodyPr>
            <a:normAutofit/>
          </a:bodyPr>
          <a:lstStyle/>
          <a:p>
            <a:pPr algn="l"/>
            <a:r>
              <a:rPr lang="fr-CA"/>
              <a:t>Matrice de confusion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1D1F9F-532D-FF03-83CE-13C0928C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A blue and white squares with numbers&#10;&#10;Description automatically generated">
            <a:extLst>
              <a:ext uri="{FF2B5EF4-FFF2-40B4-BE49-F238E27FC236}">
                <a16:creationId xmlns:a16="http://schemas.microsoft.com/office/drawing/2014/main" id="{DB29A41B-EE1F-8503-3E54-6C45B17C3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46" y="2233898"/>
            <a:ext cx="12192000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09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0A17C-F1D5-9F5F-5A14-38DDCC8C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" y="-4240"/>
            <a:ext cx="11067288" cy="598083"/>
          </a:xfrm>
        </p:spPr>
        <p:txBody>
          <a:bodyPr>
            <a:normAutofit fontScale="90000"/>
          </a:bodyPr>
          <a:lstStyle/>
          <a:p>
            <a:r>
              <a:rPr lang="fr-CA"/>
              <a:t>Comparaison entre les classificateurs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EAB70B-B00D-3441-0F05-FB9FBE8B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F9A4D-69EB-57F0-E70D-D7CB7D2FF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71874"/>
              </p:ext>
            </p:extLst>
          </p:nvPr>
        </p:nvGraphicFramePr>
        <p:xfrm>
          <a:off x="28936" y="491924"/>
          <a:ext cx="11749824" cy="64234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7456">
                  <a:extLst>
                    <a:ext uri="{9D8B030D-6E8A-4147-A177-3AD203B41FA5}">
                      <a16:colId xmlns:a16="http://schemas.microsoft.com/office/drawing/2014/main" val="1744850222"/>
                    </a:ext>
                  </a:extLst>
                </a:gridCol>
                <a:gridCol w="2937456">
                  <a:extLst>
                    <a:ext uri="{9D8B030D-6E8A-4147-A177-3AD203B41FA5}">
                      <a16:colId xmlns:a16="http://schemas.microsoft.com/office/drawing/2014/main" val="2185524490"/>
                    </a:ext>
                  </a:extLst>
                </a:gridCol>
                <a:gridCol w="2937456">
                  <a:extLst>
                    <a:ext uri="{9D8B030D-6E8A-4147-A177-3AD203B41FA5}">
                      <a16:colId xmlns:a16="http://schemas.microsoft.com/office/drawing/2014/main" val="3844539539"/>
                    </a:ext>
                  </a:extLst>
                </a:gridCol>
                <a:gridCol w="2937456">
                  <a:extLst>
                    <a:ext uri="{9D8B030D-6E8A-4147-A177-3AD203B41FA5}">
                      <a16:colId xmlns:a16="http://schemas.microsoft.com/office/drawing/2014/main" val="3931799105"/>
                    </a:ext>
                  </a:extLst>
                </a:gridCol>
              </a:tblGrid>
              <a:tr h="3665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Critère</a:t>
                      </a:r>
                      <a:endParaRPr lang="en-US" sz="1400" kern="100" err="1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Classificateur bayésien gaussien</a:t>
                      </a:r>
                      <a:endParaRPr lang="en-US" sz="1400" kern="100" err="1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Classificateur k-NN</a:t>
                      </a:r>
                      <a:endParaRPr lang="en-US" sz="14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Réseau de neurones</a:t>
                      </a:r>
                      <a:endParaRPr lang="en-US" sz="1400" kern="100" err="1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74692"/>
                  </a:ext>
                </a:extLst>
              </a:tr>
              <a:tr h="8392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Principe</a:t>
                      </a:r>
                      <a:endParaRPr lang="en-US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Utilise le théorème de Bayes avec l'hypothèse de distribution gaussienne des caractéristiques.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Base la classification sur les k points de données les plus proches dans l'espace des caractéristiques.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Apprend des représentations complexes à travers des couches de neurones.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74931"/>
                  </a:ext>
                </a:extLst>
              </a:tr>
              <a:tr h="6318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Fonction de décision</a:t>
                      </a:r>
                      <a:endParaRPr lang="en-US" sz="1600" kern="100" err="1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Maximise la probabilité a posteriori (P(y,x)) pour chaque classe.</a:t>
                      </a:r>
                      <a:endParaRPr lang="fr-FR" sz="1600" kern="100">
                        <a:solidFill>
                          <a:srgbClr val="000000"/>
                        </a:solidFill>
                        <a:effectLst/>
                        <a:latin typeface="Tahoma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Attribue la classe majoritaire parmi les k voisins les plus proches.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Minimiser la fonction de perte pour maximiser la décision.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6223"/>
                  </a:ext>
                </a:extLst>
              </a:tr>
              <a:tr h="8392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Paramètres</a:t>
                      </a:r>
                      <a:endParaRPr lang="en-US" sz="1600" kern="100" err="1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Moyennes et variances des caractéristiques pour chaque classe.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Le nombre de voisins k.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Poids et biais des neurones, nombre de couches, nombre de neurones par couche.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05618"/>
                  </a:ext>
                </a:extLst>
              </a:tr>
              <a:tr h="8392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Entraînement</a:t>
                      </a:r>
                      <a:endParaRPr lang="en-US" sz="1600" kern="100" err="1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Calcul des statistiques descriptives (moyenne, variance) par classe.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Pas d'entraînement réel, mais nécessite le stockage de toutes les données d'entraînement.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Optimisation itérative des poids (par exemple, avec la rétropropagation).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438563"/>
                  </a:ext>
                </a:extLst>
              </a:tr>
              <a:tr h="8392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Complexité de la prédiction</a:t>
                      </a:r>
                      <a:endParaRPr lang="en-US" sz="1600" kern="100" err="1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Faible, nécessite le calcul des probabilités pour chaque classe.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Élevée, nécessite le calcul des distances entre le nouvel échantillon et tous les points d'entraînement.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Variable, dépend de la complexité du réseau.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463998"/>
                  </a:ext>
                </a:extLst>
              </a:tr>
              <a:tr h="799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Avantages</a:t>
                      </a:r>
                      <a:endParaRPr lang="en-US" sz="1600" kern="100" err="1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Simple, efficace si les hypothèses du modèle sont respectées.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Aucun paramètre de modèle à apprendre, adaptatif, très rapide à entraîner.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Capacité à apprendre des représentations complexes, bonne généralisation.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016923"/>
                  </a:ext>
                </a:extLst>
              </a:tr>
              <a:tr h="1056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Inconvénients</a:t>
                      </a:r>
                      <a:endParaRPr lang="en-US" sz="1600" kern="100" err="1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b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Hypothèses strictes, performance réduite si les hypothèses sont erronées.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Sensible à la dimensionnalité et au choix de k, stockage de toutes les données.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kern="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Nécessite de grandes quantités de données, risque de surapprentissage, coût computationnel élevé.</a:t>
                      </a:r>
                      <a:endParaRPr lang="fr-FR" sz="1600" kern="1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245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970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1BD724-149B-3EF9-6817-65388F80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46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06629A2-D044-2308-5842-FA52DDE7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1" y="1621570"/>
            <a:ext cx="11984538" cy="36148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372847F-8403-E603-BD80-DC9A6E0A38D4}"/>
              </a:ext>
            </a:extLst>
          </p:cNvPr>
          <p:cNvSpPr txBox="1"/>
          <p:nvPr/>
        </p:nvSpPr>
        <p:spPr>
          <a:xfrm>
            <a:off x="-1929" y="-1929"/>
            <a:ext cx="82701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4000">
                <a:latin typeface="Calibri Light"/>
              </a:rPr>
              <a:t>Comparaison entre les classificateurs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906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3046-2634-0D2A-DBC2-55110474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46" y="2170"/>
            <a:ext cx="11506200" cy="854115"/>
          </a:xfrm>
        </p:spPr>
        <p:txBody>
          <a:bodyPr/>
          <a:lstStyle/>
          <a:p>
            <a:r>
              <a:rPr lang="en-US"/>
              <a:t>Conclusions et </a:t>
            </a:r>
            <a:r>
              <a:rPr lang="en-US" err="1"/>
              <a:t>recommandations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C01C-8B5A-23AB-ACBD-520F70CC4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61161"/>
            <a:ext cx="10820400" cy="56352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/>
              <a:t>Les trois </a:t>
            </a:r>
            <a:r>
              <a:rPr lang="en-US" sz="2000" err="1"/>
              <a:t>classificateurs</a:t>
            </a:r>
            <a:r>
              <a:rPr lang="en-US" sz="2000"/>
              <a:t> </a:t>
            </a:r>
            <a:r>
              <a:rPr lang="en-US" sz="2000" err="1"/>
              <a:t>ont</a:t>
            </a:r>
            <a:r>
              <a:rPr lang="en-US" sz="2000"/>
              <a:t> </a:t>
            </a:r>
            <a:r>
              <a:rPr lang="en-US" sz="2000" err="1"/>
              <a:t>atteint</a:t>
            </a:r>
            <a:r>
              <a:rPr lang="en-US" sz="2000"/>
              <a:t> le standard </a:t>
            </a:r>
            <a:r>
              <a:rPr lang="en-US" sz="2000" err="1"/>
              <a:t>demandé</a:t>
            </a:r>
            <a:r>
              <a:rPr lang="en-US" sz="2000"/>
              <a:t> de 90%</a:t>
            </a:r>
          </a:p>
          <a:p>
            <a:pPr>
              <a:lnSpc>
                <a:spcPct val="120000"/>
              </a:lnSpc>
            </a:pPr>
            <a:endParaRPr lang="en-US" sz="2000"/>
          </a:p>
          <a:p>
            <a:pPr>
              <a:lnSpc>
                <a:spcPct val="120000"/>
              </a:lnSpc>
            </a:pPr>
            <a:r>
              <a:rPr lang="en-US" sz="2000" err="1"/>
              <a:t>L’analyse</a:t>
            </a:r>
            <a:r>
              <a:rPr lang="en-US" sz="2000"/>
              <a:t> des images </a:t>
            </a:r>
            <a:r>
              <a:rPr lang="en-US" sz="2000" err="1"/>
              <a:t>fautives</a:t>
            </a:r>
            <a:r>
              <a:rPr lang="en-US" sz="2000"/>
              <a:t> </a:t>
            </a:r>
            <a:r>
              <a:rPr lang="en-US" sz="2000" err="1"/>
              <a:t>aurait</a:t>
            </a:r>
            <a:r>
              <a:rPr lang="en-US" sz="2000"/>
              <a:t> </a:t>
            </a:r>
            <a:r>
              <a:rPr lang="en-US" sz="2000" err="1"/>
              <a:t>été</a:t>
            </a:r>
            <a:r>
              <a:rPr lang="en-US" sz="2000"/>
              <a:t> </a:t>
            </a:r>
            <a:r>
              <a:rPr lang="en-US" sz="2000" err="1"/>
              <a:t>intéressante</a:t>
            </a:r>
            <a:r>
              <a:rPr lang="en-US" sz="2000"/>
              <a:t>. Elle </a:t>
            </a:r>
            <a:r>
              <a:rPr lang="en-US" sz="2000" err="1"/>
              <a:t>aurait</a:t>
            </a:r>
            <a:r>
              <a:rPr lang="en-US" sz="2000"/>
              <a:t> </a:t>
            </a:r>
            <a:r>
              <a:rPr lang="en-US" sz="2000" err="1"/>
              <a:t>pu</a:t>
            </a:r>
            <a:r>
              <a:rPr lang="en-US" sz="2000"/>
              <a:t> nous </a:t>
            </a:r>
            <a:r>
              <a:rPr lang="en-US" sz="2000" err="1"/>
              <a:t>permettre</a:t>
            </a:r>
            <a:r>
              <a:rPr lang="en-US" sz="2000"/>
              <a:t> </a:t>
            </a:r>
            <a:r>
              <a:rPr lang="en-US" sz="2000" err="1"/>
              <a:t>d'améliorer</a:t>
            </a:r>
            <a:r>
              <a:rPr lang="en-US" sz="2000"/>
              <a:t> </a:t>
            </a:r>
            <a:r>
              <a:rPr lang="en-US" sz="2000" err="1"/>
              <a:t>notre</a:t>
            </a:r>
            <a:r>
              <a:rPr lang="en-US" sz="2000"/>
              <a:t> </a:t>
            </a:r>
            <a:r>
              <a:rPr lang="en-US" sz="2000" err="1"/>
              <a:t>représentation</a:t>
            </a:r>
            <a:r>
              <a:rPr lang="en-US" sz="2000"/>
              <a:t>.</a:t>
            </a:r>
          </a:p>
          <a:p>
            <a:pPr>
              <a:lnSpc>
                <a:spcPct val="120000"/>
              </a:lnSpc>
            </a:pPr>
            <a:endParaRPr lang="en-US" sz="2000"/>
          </a:p>
          <a:p>
            <a:pPr>
              <a:lnSpc>
                <a:spcPct val="120000"/>
              </a:lnSpc>
            </a:pPr>
            <a:r>
              <a:rPr lang="en-US" sz="2000"/>
              <a:t>Les classes </a:t>
            </a:r>
            <a:r>
              <a:rPr lang="en-US" sz="2000" err="1"/>
              <a:t>auraient</a:t>
            </a:r>
            <a:r>
              <a:rPr lang="en-US" sz="2000"/>
              <a:t> </a:t>
            </a:r>
            <a:r>
              <a:rPr lang="en-US" sz="2000" err="1"/>
              <a:t>pu</a:t>
            </a:r>
            <a:r>
              <a:rPr lang="en-US" sz="2000"/>
              <a:t> </a:t>
            </a:r>
            <a:r>
              <a:rPr lang="en-US" sz="2000" err="1"/>
              <a:t>être</a:t>
            </a:r>
            <a:r>
              <a:rPr lang="en-US" sz="2000"/>
              <a:t> </a:t>
            </a:r>
            <a:r>
              <a:rPr lang="en-US" sz="2000" err="1"/>
              <a:t>divisées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sous-classes </a:t>
            </a:r>
            <a:r>
              <a:rPr lang="en-US" sz="2000" err="1"/>
              <a:t>afin</a:t>
            </a:r>
            <a:r>
              <a:rPr lang="en-US" sz="2000"/>
              <a:t> </a:t>
            </a:r>
            <a:r>
              <a:rPr lang="en-US" sz="2000" err="1"/>
              <a:t>d’avoir</a:t>
            </a:r>
            <a:r>
              <a:rPr lang="en-US" sz="2000"/>
              <a:t> des clusters </a:t>
            </a:r>
            <a:r>
              <a:rPr lang="en-US" sz="2000" err="1"/>
              <a:t>mieux</a:t>
            </a:r>
            <a:r>
              <a:rPr lang="en-US" sz="2000"/>
              <a:t> </a:t>
            </a:r>
            <a:r>
              <a:rPr lang="en-US" sz="2000" err="1"/>
              <a:t>définis</a:t>
            </a:r>
            <a:r>
              <a:rPr lang="en-US" sz="2000"/>
              <a:t>.</a:t>
            </a:r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FFA0-9C03-FFC0-DEC9-15F910F4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56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3046-2634-0D2A-DBC2-55110474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46" y="2170"/>
            <a:ext cx="11506200" cy="854115"/>
          </a:xfrm>
        </p:spPr>
        <p:txBody>
          <a:bodyPr/>
          <a:lstStyle/>
          <a:p>
            <a:r>
              <a:rPr lang="en-US"/>
              <a:t>Conclusions et </a:t>
            </a:r>
            <a:r>
              <a:rPr lang="en-US" err="1"/>
              <a:t>recommandations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C01C-8B5A-23AB-ACBD-520F70CC4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23" y="1032683"/>
            <a:ext cx="11081657" cy="511269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/>
              <a:t>Dans </a:t>
            </a:r>
            <a:r>
              <a:rPr lang="en-US" sz="2000" err="1"/>
              <a:t>une</a:t>
            </a:r>
            <a:r>
              <a:rPr lang="en-US" sz="2000"/>
              <a:t> </a:t>
            </a:r>
            <a:r>
              <a:rPr lang="en-US" sz="2000" err="1"/>
              <a:t>optique</a:t>
            </a:r>
            <a:r>
              <a:rPr lang="en-US" sz="2000"/>
              <a:t> de vision machine pour la </a:t>
            </a:r>
            <a:r>
              <a:rPr lang="en-US" sz="2000" err="1"/>
              <a:t>conduite</a:t>
            </a:r>
            <a:r>
              <a:rPr lang="en-US" sz="2000"/>
              <a:t> automobile, le temps de </a:t>
            </a:r>
            <a:r>
              <a:rPr lang="en-US" sz="2000" err="1"/>
              <a:t>prédiction</a:t>
            </a:r>
            <a:r>
              <a:rPr lang="en-US" sz="2000"/>
              <a:t> </a:t>
            </a:r>
            <a:r>
              <a:rPr lang="en-US" sz="2000" err="1"/>
              <a:t>est</a:t>
            </a:r>
            <a:r>
              <a:rPr lang="en-US" sz="2000"/>
              <a:t> </a:t>
            </a:r>
            <a:r>
              <a:rPr lang="en-US" sz="2000" err="1"/>
              <a:t>excessivement</a:t>
            </a:r>
            <a:r>
              <a:rPr lang="en-US" sz="2000"/>
              <a:t> important.</a:t>
            </a:r>
          </a:p>
          <a:p>
            <a:pPr>
              <a:lnSpc>
                <a:spcPct val="120000"/>
              </a:lnSpc>
            </a:pPr>
            <a:endParaRPr lang="en-US" sz="2000"/>
          </a:p>
          <a:p>
            <a:pPr>
              <a:lnSpc>
                <a:spcPct val="120000"/>
              </a:lnSpc>
            </a:pPr>
            <a:r>
              <a:rPr lang="en-US" sz="2000"/>
              <a:t>Les </a:t>
            </a:r>
            <a:r>
              <a:rPr lang="en-US" sz="2000" err="1"/>
              <a:t>classificateurs</a:t>
            </a:r>
            <a:r>
              <a:rPr lang="en-US" sz="2000"/>
              <a:t> </a:t>
            </a:r>
            <a:r>
              <a:rPr lang="en-US" sz="2000" err="1"/>
              <a:t>semblent</a:t>
            </a:r>
            <a:r>
              <a:rPr lang="en-US" sz="2000"/>
              <a:t> très bien </a:t>
            </a:r>
            <a:r>
              <a:rPr lang="en-US" sz="2000" err="1"/>
              <a:t>fonctionné</a:t>
            </a:r>
            <a:r>
              <a:rPr lang="en-US" sz="2000"/>
              <a:t>. </a:t>
            </a:r>
          </a:p>
          <a:p>
            <a:pPr>
              <a:lnSpc>
                <a:spcPct val="120000"/>
              </a:lnSpc>
            </a:pPr>
            <a:endParaRPr lang="en-US" sz="2000"/>
          </a:p>
          <a:p>
            <a:pPr>
              <a:lnSpc>
                <a:spcPct val="120000"/>
              </a:lnSpc>
            </a:pPr>
            <a:r>
              <a:rPr lang="en-US" sz="2000"/>
              <a:t>Le fait de </a:t>
            </a:r>
            <a:r>
              <a:rPr lang="en-US" sz="2000" err="1"/>
              <a:t>simplement</a:t>
            </a:r>
            <a:r>
              <a:rPr lang="en-US" sz="2000"/>
              <a:t> savoir </a:t>
            </a:r>
            <a:r>
              <a:rPr lang="en-US" sz="2000" err="1"/>
              <a:t>si</a:t>
            </a:r>
            <a:r>
              <a:rPr lang="en-US" sz="2000"/>
              <a:t> le </a:t>
            </a:r>
            <a:r>
              <a:rPr lang="en-US" sz="2000" err="1"/>
              <a:t>véhicule</a:t>
            </a:r>
            <a:r>
              <a:rPr lang="en-US" sz="2000"/>
              <a:t> se </a:t>
            </a:r>
            <a:r>
              <a:rPr lang="en-US" sz="2000" err="1"/>
              <a:t>trouve</a:t>
            </a:r>
            <a:r>
              <a:rPr lang="en-US" sz="2000"/>
              <a:t> à la plage </a:t>
            </a:r>
            <a:r>
              <a:rPr lang="en-US" sz="2000" err="1"/>
              <a:t>ou</a:t>
            </a:r>
            <a:r>
              <a:rPr lang="en-US" sz="2000"/>
              <a:t> </a:t>
            </a:r>
            <a:r>
              <a:rPr lang="en-US" sz="2000" err="1"/>
              <a:t>en</a:t>
            </a:r>
            <a:r>
              <a:rPr lang="en-US" sz="2000"/>
              <a:t> </a:t>
            </a:r>
            <a:r>
              <a:rPr lang="en-US" sz="2000" err="1"/>
              <a:t>ville</a:t>
            </a:r>
            <a:r>
              <a:rPr lang="en-US" sz="2000"/>
              <a:t> ne </a:t>
            </a:r>
            <a:r>
              <a:rPr lang="en-US" sz="2000" err="1"/>
              <a:t>présente</a:t>
            </a:r>
            <a:r>
              <a:rPr lang="en-US" sz="2000"/>
              <a:t> pas un </a:t>
            </a:r>
            <a:r>
              <a:rPr lang="en-US" sz="2000" err="1"/>
              <a:t>facteur</a:t>
            </a:r>
            <a:r>
              <a:rPr lang="en-US" sz="2000"/>
              <a:t> temps important </a:t>
            </a:r>
            <a:r>
              <a:rPr lang="en-US" sz="2000" err="1"/>
              <a:t>mais</a:t>
            </a:r>
            <a:r>
              <a:rPr lang="en-US" sz="2000"/>
              <a:t> </a:t>
            </a:r>
            <a:r>
              <a:rPr lang="en-US" sz="2000" err="1"/>
              <a:t>l'utilité</a:t>
            </a:r>
            <a:r>
              <a:rPr lang="en-US" sz="2000"/>
              <a:t> de la reconnaissance </a:t>
            </a:r>
            <a:r>
              <a:rPr lang="en-US" sz="2000" err="1"/>
              <a:t>d'image</a:t>
            </a:r>
            <a:r>
              <a:rPr lang="en-US" sz="2000"/>
              <a:t> </a:t>
            </a:r>
            <a:r>
              <a:rPr lang="en-US" sz="2000" err="1"/>
              <a:t>n'est</a:t>
            </a:r>
            <a:r>
              <a:rPr lang="en-US" sz="2000"/>
              <a:t> pas </a:t>
            </a:r>
            <a:r>
              <a:rPr lang="en-US" sz="2000" err="1"/>
              <a:t>explicite</a:t>
            </a:r>
            <a:r>
              <a:rPr lang="en-US" sz="2000"/>
              <a:t> dans la </a:t>
            </a:r>
            <a:r>
              <a:rPr lang="en-US" sz="2000" err="1"/>
              <a:t>problématique</a:t>
            </a:r>
            <a:r>
              <a:rPr lang="en-US" sz="2000"/>
              <a:t>. </a:t>
            </a:r>
          </a:p>
          <a:p>
            <a:pPr>
              <a:lnSpc>
                <a:spcPct val="120000"/>
              </a:lnSpc>
            </a:pPr>
            <a:endParaRPr lang="en-US" sz="2000"/>
          </a:p>
          <a:p>
            <a:pPr>
              <a:lnSpc>
                <a:spcPct val="120000"/>
              </a:lnSpc>
            </a:pPr>
            <a:r>
              <a:rPr lang="en-US" sz="2000"/>
              <a:t>On </a:t>
            </a:r>
            <a:r>
              <a:rPr lang="en-US" sz="2000" err="1"/>
              <a:t>pourra</a:t>
            </a:r>
            <a:r>
              <a:rPr lang="en-US" sz="2000"/>
              <a:t> </a:t>
            </a:r>
            <a:r>
              <a:rPr lang="en-US" sz="2000" err="1"/>
              <a:t>donc</a:t>
            </a:r>
            <a:r>
              <a:rPr lang="en-US" sz="2000"/>
              <a:t> </a:t>
            </a:r>
            <a:r>
              <a:rPr lang="en-US" sz="2000" err="1"/>
              <a:t>prioriser</a:t>
            </a:r>
            <a:r>
              <a:rPr lang="en-US" sz="2000"/>
              <a:t> le </a:t>
            </a:r>
            <a:r>
              <a:rPr lang="en-US" sz="2000" err="1"/>
              <a:t>classificateur</a:t>
            </a:r>
            <a:r>
              <a:rPr lang="en-US" sz="2000"/>
              <a:t> </a:t>
            </a:r>
            <a:r>
              <a:rPr lang="en-US" sz="2000" err="1"/>
              <a:t>bayésien</a:t>
            </a:r>
            <a:r>
              <a:rPr lang="en-US" sz="2000"/>
              <a:t> </a:t>
            </a:r>
            <a:r>
              <a:rPr lang="en-US" sz="2000" err="1"/>
              <a:t>ou</a:t>
            </a:r>
            <a:r>
              <a:rPr lang="en-US" sz="2000"/>
              <a:t> KNN </a:t>
            </a:r>
            <a:r>
              <a:rPr lang="en-US" sz="2000" err="1"/>
              <a:t>afin</a:t>
            </a:r>
            <a:r>
              <a:rPr lang="en-US" sz="2000"/>
              <a:t> </a:t>
            </a:r>
            <a:r>
              <a:rPr lang="en-US" sz="2000" err="1"/>
              <a:t>d'avoir</a:t>
            </a:r>
            <a:r>
              <a:rPr lang="en-US" sz="2000"/>
              <a:t> la </a:t>
            </a:r>
            <a:r>
              <a:rPr lang="en-US" sz="2000" err="1"/>
              <a:t>précision</a:t>
            </a:r>
            <a:r>
              <a:rPr lang="en-US" sz="2000"/>
              <a:t> la plus </a:t>
            </a:r>
            <a:r>
              <a:rPr lang="en-US" sz="2000" err="1"/>
              <a:t>élevée</a:t>
            </a:r>
            <a:r>
              <a:rPr lang="en-US" sz="2000"/>
              <a:t>.</a:t>
            </a:r>
          </a:p>
          <a:p>
            <a:endParaRPr lang="en-US" sz="2800"/>
          </a:p>
          <a:p>
            <a:endParaRPr lang="en-US" sz="2800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FFA0-9C03-FFC0-DEC9-15F910F4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2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3046-2634-0D2A-DBC2-55110474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44" y="411969"/>
            <a:ext cx="11506200" cy="854115"/>
          </a:xfrm>
        </p:spPr>
        <p:txBody>
          <a:bodyPr/>
          <a:lstStyle/>
          <a:p>
            <a:r>
              <a:rPr lang="en-US"/>
              <a:t>Merci beaucoup et Bonne </a:t>
            </a:r>
            <a:r>
              <a:rPr lang="en-US" err="1"/>
              <a:t>journée</a:t>
            </a:r>
          </a:p>
        </p:txBody>
      </p:sp>
      <p:pic>
        <p:nvPicPr>
          <p:cNvPr id="7" name="Content Placeholder 6" descr="A close up of a bug on a leaf&#10;&#10;Description automatically generated">
            <a:extLst>
              <a:ext uri="{FF2B5EF4-FFF2-40B4-BE49-F238E27FC236}">
                <a16:creationId xmlns:a16="http://schemas.microsoft.com/office/drawing/2014/main" id="{2DB6FF98-D791-8F7D-2E5E-5039BE1FB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846" y="1107293"/>
            <a:ext cx="8412754" cy="57535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FFA0-9C03-FFC0-DEC9-15F910F4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9ED-2C44-30E7-3C23-E62D3775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" y="3155"/>
            <a:ext cx="8610600" cy="714294"/>
          </a:xfrm>
        </p:spPr>
        <p:txBody>
          <a:bodyPr/>
          <a:lstStyle/>
          <a:p>
            <a:r>
              <a:rPr lang="fr-CA"/>
              <a:t>Représentation</a:t>
            </a:r>
            <a:endParaRPr lang="en-CA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A60F780-447C-A010-5962-D4ED38099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1691"/>
            <a:ext cx="10820400" cy="402412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CA"/>
              <a:t>Qu’est-ce que c’est</a:t>
            </a:r>
          </a:p>
          <a:p>
            <a:pPr lvl="1"/>
            <a:r>
              <a:rPr lang="fr-CA"/>
              <a:t>Extraire des informations pertinentes des images d’origine.</a:t>
            </a:r>
          </a:p>
          <a:p>
            <a:pPr lvl="1"/>
            <a:endParaRPr lang="fr-CA"/>
          </a:p>
          <a:p>
            <a:pPr lvl="1"/>
            <a:r>
              <a:rPr lang="fr-CA"/>
              <a:t>Permettre aux algorithmes d’intelligence artificielle (IA) de s’entraîner et de réaliser des prédictions.</a:t>
            </a:r>
          </a:p>
          <a:p>
            <a:pPr lvl="1"/>
            <a:endParaRPr lang="fr-CA"/>
          </a:p>
          <a:p>
            <a:pPr lvl="1"/>
            <a:r>
              <a:rPr lang="fr-CA"/>
              <a:t>La représentation des données et le traitement des données représentent l’étape la plus importante de la classification d’un algorithme IA. </a:t>
            </a:r>
          </a:p>
          <a:p>
            <a:pPr lvl="1"/>
            <a:endParaRPr lang="fr-CA"/>
          </a:p>
          <a:p>
            <a:pPr lvl="1"/>
            <a:r>
              <a:rPr lang="fr-CA"/>
              <a:t>Mais pourquoi ne pas prendre l’image entière?</a:t>
            </a:r>
          </a:p>
          <a:p>
            <a:pPr lvl="2"/>
            <a:r>
              <a:rPr lang="fr-CA"/>
              <a:t>Réduire la dimensionnalité,</a:t>
            </a:r>
          </a:p>
          <a:p>
            <a:pPr lvl="2"/>
            <a:r>
              <a:rPr lang="fr-CA"/>
              <a:t>Trouver des caractéristiques que les algorithmes ne trouveraient pas nécessairement,</a:t>
            </a:r>
          </a:p>
          <a:p>
            <a:pPr lvl="2"/>
            <a:r>
              <a:rPr lang="fr-CA"/>
              <a:t>Rapidité d’exécution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CCD2CA-98E7-7175-380E-6645867F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7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B4EA-7E29-BF04-B68F-027EFC06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6" y="1840"/>
            <a:ext cx="8610600" cy="636281"/>
          </a:xfrm>
        </p:spPr>
        <p:txBody>
          <a:bodyPr>
            <a:normAutofit fontScale="90000"/>
          </a:bodyPr>
          <a:lstStyle/>
          <a:p>
            <a:r>
              <a:rPr lang="fr-CA"/>
              <a:t>Prétraitement – détection de bord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9543F-066F-9B20-316D-CE6ADDE3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" y="563562"/>
            <a:ext cx="11295888" cy="4928616"/>
          </a:xfrm>
        </p:spPr>
        <p:txBody>
          <a:bodyPr>
            <a:normAutofit lnSpcReduction="10000"/>
          </a:bodyPr>
          <a:lstStyle/>
          <a:p>
            <a:r>
              <a:rPr lang="en-CA" err="1"/>
              <a:t>Convertir</a:t>
            </a:r>
            <a:r>
              <a:rPr lang="en-CA"/>
              <a:t> </a:t>
            </a:r>
            <a:r>
              <a:rPr lang="en-CA" err="1"/>
              <a:t>l’image</a:t>
            </a:r>
            <a:r>
              <a:rPr lang="en-CA"/>
              <a:t> </a:t>
            </a:r>
            <a:r>
              <a:rPr lang="en-CA" err="1"/>
              <a:t>en</a:t>
            </a:r>
            <a:r>
              <a:rPr lang="en-CA"/>
              <a:t> </a:t>
            </a:r>
            <a:r>
              <a:rPr lang="en-CA" err="1"/>
              <a:t>teinte</a:t>
            </a:r>
            <a:r>
              <a:rPr lang="en-CA"/>
              <a:t> de gris</a:t>
            </a:r>
          </a:p>
          <a:p>
            <a:r>
              <a:rPr lang="en-CA"/>
              <a:t>Utilisation des </a:t>
            </a:r>
            <a:r>
              <a:rPr lang="en-CA" err="1"/>
              <a:t>filtres</a:t>
            </a:r>
            <a:r>
              <a:rPr lang="en-CA"/>
              <a:t> de </a:t>
            </a:r>
            <a:r>
              <a:rPr lang="en-CA" err="1"/>
              <a:t>sobel</a:t>
            </a:r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pPr marL="0" indent="0">
              <a:buNone/>
            </a:pPr>
            <a:endParaRPr lang="en-CA"/>
          </a:p>
          <a:p>
            <a:r>
              <a:rPr lang="en-CA" err="1"/>
              <a:t>Réaliser</a:t>
            </a:r>
            <a:r>
              <a:rPr lang="en-CA"/>
              <a:t> </a:t>
            </a:r>
            <a:r>
              <a:rPr lang="en-CA" err="1"/>
              <a:t>une</a:t>
            </a:r>
            <a:r>
              <a:rPr lang="en-CA"/>
              <a:t> convolution avec </a:t>
            </a:r>
            <a:r>
              <a:rPr lang="en-CA" err="1"/>
              <a:t>l’image</a:t>
            </a:r>
            <a:r>
              <a:rPr lang="en-CA"/>
              <a:t> </a:t>
            </a:r>
            <a:r>
              <a:rPr lang="en-CA" err="1"/>
              <a:t>originale</a:t>
            </a:r>
            <a:endParaRPr lang="en-CA"/>
          </a:p>
          <a:p>
            <a:pPr marL="0" indent="0">
              <a:buNone/>
            </a:pP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5B2-2F9E-2C0B-93BC-760851DF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6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2CF993-2DFA-5199-4EDD-E8F16CB4F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03" y="1894500"/>
            <a:ext cx="2653393" cy="22281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2F5A99-B143-A7C3-447D-EABD60D2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72" y="1890418"/>
            <a:ext cx="2653393" cy="221470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23BEACC-A4A8-BC1B-B508-FEA6A14F0DDE}"/>
              </a:ext>
            </a:extLst>
          </p:cNvPr>
          <p:cNvSpPr txBox="1"/>
          <p:nvPr/>
        </p:nvSpPr>
        <p:spPr>
          <a:xfrm>
            <a:off x="1062010" y="1423072"/>
            <a:ext cx="227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Axe des 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D773AE5-AE6C-6E90-D471-5121AF5113DD}"/>
              </a:ext>
            </a:extLst>
          </p:cNvPr>
          <p:cNvSpPr txBox="1"/>
          <p:nvPr/>
        </p:nvSpPr>
        <p:spPr>
          <a:xfrm>
            <a:off x="4608832" y="1423072"/>
            <a:ext cx="227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Axe des x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A169DDE-7B9A-FAA6-8D53-D96B38D2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92" y="4901428"/>
            <a:ext cx="5386516" cy="154662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58B7FD-70D9-A3CD-210F-517FF581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" y="485019"/>
            <a:ext cx="9875520" cy="625205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AD300F3-B54B-F4AC-1F32-F0604CBC7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" y="463585"/>
            <a:ext cx="7141208" cy="62949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51FBA9-1581-0654-A6B5-29563BAB006B}"/>
              </a:ext>
            </a:extLst>
          </p:cNvPr>
          <p:cNvSpPr/>
          <p:nvPr/>
        </p:nvSpPr>
        <p:spPr>
          <a:xfrm>
            <a:off x="7241792" y="401002"/>
            <a:ext cx="3604788" cy="6443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CA">
              <a:solidFill>
                <a:srgbClr val="FFFFFF"/>
              </a:solidFill>
              <a:cs typeface="Calibri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0EBFB1B-FEAB-51AA-0B8F-90590786DBA6}"/>
              </a:ext>
            </a:extLst>
          </p:cNvPr>
          <p:cNvSpPr txBox="1"/>
          <p:nvPr/>
        </p:nvSpPr>
        <p:spPr>
          <a:xfrm>
            <a:off x="7525512" y="978408"/>
            <a:ext cx="4306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CA"/>
              <a:t>Nombre de régions connectées dans l’image.</a:t>
            </a:r>
          </a:p>
          <a:p>
            <a:pPr marL="400050" indent="-400050">
              <a:buFont typeface="+mj-lt"/>
              <a:buAutoNum type="romanUcPeriod"/>
            </a:pPr>
            <a:r>
              <a:rPr lang="fr-CA"/>
              <a:t>Moyenne de la longueur des régions connectées.</a:t>
            </a:r>
          </a:p>
          <a:p>
            <a:pPr marL="400050" indent="-400050">
              <a:buFont typeface="+mj-lt"/>
              <a:buAutoNum type="romanUcPeriod"/>
            </a:pPr>
            <a:r>
              <a:rPr lang="fr-CA"/>
              <a:t>Longueur totale des régions connectées.</a:t>
            </a:r>
          </a:p>
          <a:p>
            <a:pPr marL="400050" indent="-400050">
              <a:buFont typeface="+mj-lt"/>
              <a:buAutoNum type="romanUcPeriod"/>
            </a:pPr>
            <a:r>
              <a:rPr lang="fr-CA"/>
              <a:t>Déviation standard des région connectées.</a:t>
            </a:r>
          </a:p>
          <a:p>
            <a:pPr marL="400050" indent="-400050">
              <a:buFont typeface="+mj-lt"/>
              <a:buAutoNum type="romanUcPeriod"/>
            </a:pPr>
            <a:r>
              <a:rPr lang="fr-CA"/>
              <a:t>Orientation moyenne des régions connectées.</a:t>
            </a:r>
          </a:p>
          <a:p>
            <a:pPr marL="400050" indent="-400050">
              <a:buFont typeface="+mj-lt"/>
              <a:buAutoNum type="romanUcPeriod"/>
            </a:pPr>
            <a:r>
              <a:rPr lang="fr-CA"/>
              <a:t>Déviation standard des régions connectées. </a:t>
            </a:r>
          </a:p>
          <a:p>
            <a:pPr marL="400050" indent="-400050">
              <a:buFont typeface="+mj-lt"/>
              <a:buAutoNum type="romanUcPeriod"/>
            </a:pPr>
            <a:endParaRPr lang="fr-CA"/>
          </a:p>
          <a:p>
            <a:r>
              <a:rPr lang="fr-CA"/>
              <a:t>6 variables au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5861C64-A46B-1D3D-523C-AB4252183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6" y="485019"/>
            <a:ext cx="7141208" cy="63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B4EA-7E29-BF04-B68F-027EFC06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" y="-28421"/>
            <a:ext cx="9867900" cy="636281"/>
          </a:xfrm>
        </p:spPr>
        <p:txBody>
          <a:bodyPr>
            <a:normAutofit fontScale="90000"/>
          </a:bodyPr>
          <a:lstStyle/>
          <a:p>
            <a:r>
              <a:rPr lang="fr-CA"/>
              <a:t>Prétraitement – Analyse des couleurs</a:t>
            </a: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5B2-2F9E-2C0B-93BC-760851DF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7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AEFB4D-F6C2-774C-7008-5E67BBF1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54" y="672003"/>
            <a:ext cx="5860891" cy="58049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CCBA00-5DB6-B68F-68EB-37854B3D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554" y="672004"/>
            <a:ext cx="5860891" cy="58153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9980F72-F958-16DB-AE1F-CED95994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725" y="672004"/>
            <a:ext cx="6014548" cy="58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B4EA-7E29-BF04-B68F-027EFC06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" y="-28421"/>
            <a:ext cx="9867900" cy="636281"/>
          </a:xfrm>
        </p:spPr>
        <p:txBody>
          <a:bodyPr>
            <a:normAutofit fontScale="90000"/>
          </a:bodyPr>
          <a:lstStyle/>
          <a:p>
            <a:r>
              <a:rPr lang="fr-CA"/>
              <a:t>Prétraitement – Analyse des couleurs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9543F-066F-9B20-316D-CE6ADDE3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60" y="1045840"/>
            <a:ext cx="11295888" cy="4928616"/>
          </a:xfrm>
        </p:spPr>
        <p:txBody>
          <a:bodyPr>
            <a:normAutofit lnSpcReduction="10000"/>
          </a:bodyPr>
          <a:lstStyle/>
          <a:p>
            <a:r>
              <a:rPr lang="en-CA"/>
              <a:t>Transformation des images </a:t>
            </a:r>
            <a:r>
              <a:rPr lang="en-CA" err="1"/>
              <a:t>en</a:t>
            </a:r>
            <a:r>
              <a:rPr lang="en-CA"/>
              <a:t> RGB, Lab et HSV</a:t>
            </a:r>
          </a:p>
          <a:p>
            <a:endParaRPr lang="en-CA"/>
          </a:p>
          <a:p>
            <a:r>
              <a:rPr lang="en-CA" err="1"/>
              <a:t>Caractéristiques</a:t>
            </a:r>
            <a:r>
              <a:rPr lang="en-CA"/>
              <a:t> </a:t>
            </a:r>
            <a:r>
              <a:rPr lang="en-CA" err="1"/>
              <a:t>extraites</a:t>
            </a:r>
            <a:r>
              <a:rPr lang="en-CA"/>
              <a:t> de </a:t>
            </a:r>
            <a:r>
              <a:rPr lang="en-CA" err="1"/>
              <a:t>ces</a:t>
            </a:r>
            <a:r>
              <a:rPr lang="en-CA"/>
              <a:t> images:</a:t>
            </a:r>
          </a:p>
          <a:p>
            <a:pPr marL="514350" indent="-514350">
              <a:buFont typeface="+mj-lt"/>
              <a:buAutoNum type="romanUcPeriod"/>
            </a:pPr>
            <a:r>
              <a:rPr lang="en-CA"/>
              <a:t>Valeur Moyenne channel R (L, H), channel G (a, S) et channel B (b, V).</a:t>
            </a:r>
          </a:p>
          <a:p>
            <a:pPr marL="514350" indent="-514350">
              <a:buFont typeface="+mj-lt"/>
              <a:buAutoNum type="romanUcPeriod"/>
            </a:pPr>
            <a:r>
              <a:rPr lang="en-CA"/>
              <a:t>Valeur </a:t>
            </a:r>
            <a:r>
              <a:rPr lang="en-CA" err="1"/>
              <a:t>Médianne</a:t>
            </a:r>
            <a:r>
              <a:rPr lang="en-CA"/>
              <a:t> channel R (L, H), channel G (a, S) et channel B (b, V).</a:t>
            </a:r>
          </a:p>
          <a:p>
            <a:pPr marL="514350" indent="-514350">
              <a:buFont typeface="+mj-lt"/>
              <a:buAutoNum type="romanUcPeriod"/>
            </a:pPr>
            <a:r>
              <a:rPr lang="en-CA"/>
              <a:t>Variance channel R (L, H), channel G (a, S) et channel B (b, V).</a:t>
            </a:r>
          </a:p>
          <a:p>
            <a:pPr marL="514350" indent="-514350">
              <a:buFont typeface="+mj-lt"/>
              <a:buAutoNum type="romanUcPeriod"/>
            </a:pPr>
            <a:r>
              <a:rPr lang="en-CA"/>
              <a:t>Percentile 25 channel R (L, H), channel G (a, S) et channel B (b, V)</a:t>
            </a:r>
          </a:p>
          <a:p>
            <a:pPr marL="514350" indent="-514350">
              <a:buFont typeface="+mj-lt"/>
              <a:buAutoNum type="romanUcPeriod"/>
            </a:pPr>
            <a:r>
              <a:rPr lang="en-CA"/>
              <a:t>Percentile 75 channel R (L, H), channel G (a, S) et channel B (b, V)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/>
              <a:t>15 variables </a:t>
            </a:r>
          </a:p>
          <a:p>
            <a:pPr marL="514350" indent="-514350">
              <a:buFont typeface="+mj-lt"/>
              <a:buAutoNum type="romanUcPeriod"/>
            </a:pPr>
            <a:endParaRPr lang="en-CA"/>
          </a:p>
          <a:p>
            <a:pPr marL="514350" indent="-514350">
              <a:buFont typeface="+mj-lt"/>
              <a:buAutoNum type="romanUcPeriod"/>
            </a:pPr>
            <a:endParaRPr lang="en-CA"/>
          </a:p>
          <a:p>
            <a:pPr marL="0" indent="0">
              <a:buNone/>
            </a:pP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5B2-2F9E-2C0B-93BC-760851DF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8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B4EA-7E29-BF04-B68F-027EFC06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" y="516"/>
            <a:ext cx="9867900" cy="636281"/>
          </a:xfrm>
        </p:spPr>
        <p:txBody>
          <a:bodyPr>
            <a:normAutofit fontScale="90000"/>
          </a:bodyPr>
          <a:lstStyle/>
          <a:p>
            <a:r>
              <a:rPr lang="fr-CA"/>
              <a:t>Prétraitement – Analyse de la texture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9543F-066F-9B20-316D-CE6ADDE3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25" y="997613"/>
            <a:ext cx="11295888" cy="4928616"/>
          </a:xfrm>
        </p:spPr>
        <p:txBody>
          <a:bodyPr>
            <a:normAutofit fontScale="77500" lnSpcReduction="20000"/>
          </a:bodyPr>
          <a:lstStyle/>
          <a:p>
            <a:r>
              <a:rPr lang="en-CA"/>
              <a:t>Transformation des images </a:t>
            </a:r>
            <a:r>
              <a:rPr lang="en-CA" err="1"/>
              <a:t>en</a:t>
            </a:r>
            <a:r>
              <a:rPr lang="en-CA"/>
              <a:t> </a:t>
            </a:r>
            <a:r>
              <a:rPr lang="en-CA" err="1"/>
              <a:t>niveau</a:t>
            </a:r>
            <a:r>
              <a:rPr lang="en-CA"/>
              <a:t> de gris.</a:t>
            </a:r>
          </a:p>
          <a:p>
            <a:r>
              <a:rPr lang="en-CA"/>
              <a:t>Utilisation de </a:t>
            </a:r>
            <a:r>
              <a:rPr lang="en-CA" err="1"/>
              <a:t>graycomatrix</a:t>
            </a:r>
            <a:r>
              <a:rPr lang="en-CA"/>
              <a:t> pour </a:t>
            </a:r>
            <a:r>
              <a:rPr lang="en-CA" err="1"/>
              <a:t>extraire</a:t>
            </a:r>
            <a:r>
              <a:rPr lang="en-CA"/>
              <a:t> les </a:t>
            </a:r>
            <a:r>
              <a:rPr lang="en-CA" err="1"/>
              <a:t>caractéristiques</a:t>
            </a:r>
            <a:r>
              <a:rPr lang="en-CA"/>
              <a:t> </a:t>
            </a:r>
            <a:r>
              <a:rPr lang="en-CA" err="1"/>
              <a:t>suivantes</a:t>
            </a:r>
            <a:r>
              <a:rPr lang="en-CA"/>
              <a:t>:</a:t>
            </a:r>
          </a:p>
          <a:p>
            <a:pPr marL="514350" indent="-514350">
              <a:buFont typeface="+mj-lt"/>
              <a:buAutoNum type="romanUcPeriod"/>
            </a:pPr>
            <a:r>
              <a:rPr lang="en-CA" err="1"/>
              <a:t>Contraste</a:t>
            </a:r>
            <a:endParaRPr lang="en-CA"/>
          </a:p>
          <a:p>
            <a:pPr marL="514350" indent="-514350">
              <a:buFont typeface="+mj-lt"/>
              <a:buAutoNum type="romanUcPeriod"/>
            </a:pPr>
            <a:r>
              <a:rPr lang="en-CA" err="1"/>
              <a:t>Dissimilarités</a:t>
            </a:r>
            <a:endParaRPr lang="en-CA"/>
          </a:p>
          <a:p>
            <a:pPr marL="514350" indent="-514350">
              <a:buFont typeface="+mj-lt"/>
              <a:buAutoNum type="romanUcPeriod"/>
            </a:pPr>
            <a:r>
              <a:rPr lang="en-CA" err="1"/>
              <a:t>Homogéités</a:t>
            </a:r>
            <a:endParaRPr lang="en-CA"/>
          </a:p>
          <a:p>
            <a:pPr marL="514350" indent="-514350">
              <a:buFont typeface="+mj-lt"/>
              <a:buAutoNum type="romanUcPeriod"/>
            </a:pPr>
            <a:r>
              <a:rPr lang="en-CA" err="1"/>
              <a:t>Énergie</a:t>
            </a:r>
            <a:endParaRPr lang="en-CA"/>
          </a:p>
          <a:p>
            <a:pPr marL="514350" indent="-514350">
              <a:buFont typeface="+mj-lt"/>
              <a:buAutoNum type="romanUcPeriod"/>
            </a:pPr>
            <a:r>
              <a:rPr lang="en-CA" err="1"/>
              <a:t>Corrélation</a:t>
            </a:r>
            <a:r>
              <a:rPr lang="en-CA"/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CA"/>
              <a:t>ASM</a:t>
            </a:r>
          </a:p>
          <a:p>
            <a:pPr marL="514350" indent="-514350">
              <a:buFont typeface="+mj-lt"/>
              <a:buAutoNum type="romanUcPeriod"/>
            </a:pPr>
            <a:endParaRPr lang="en-CA"/>
          </a:p>
          <a:p>
            <a:pPr marL="0" indent="0">
              <a:buNone/>
            </a:pPr>
            <a:r>
              <a:rPr lang="en-CA"/>
              <a:t>6 variables 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err="1"/>
              <a:t>Donc</a:t>
            </a:r>
            <a:r>
              <a:rPr lang="en-CA"/>
              <a:t> au total </a:t>
            </a:r>
            <a:r>
              <a:rPr lang="en-CA" err="1"/>
              <a:t>avant</a:t>
            </a:r>
            <a:r>
              <a:rPr lang="en-CA"/>
              <a:t> le </a:t>
            </a:r>
            <a:r>
              <a:rPr lang="en-CA" err="1"/>
              <a:t>prétraitement</a:t>
            </a:r>
            <a:r>
              <a:rPr lang="en-CA"/>
              <a:t> </a:t>
            </a:r>
          </a:p>
          <a:p>
            <a:pPr marL="0" indent="0">
              <a:buNone/>
            </a:pPr>
            <a:r>
              <a:rPr lang="en-CA"/>
              <a:t>27 variables</a:t>
            </a:r>
          </a:p>
          <a:p>
            <a:pPr marL="0" indent="0">
              <a:buNone/>
            </a:pPr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79C5B2-2F9E-2C0B-93BC-760851DF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78e6a0-ecf8-402e-8dbc-8f6e7b2d85e1">
      <Terms xmlns="http://schemas.microsoft.com/office/infopath/2007/PartnerControls"/>
    </lcf76f155ced4ddcb4097134ff3c332f>
    <TaxCatchAll xmlns="0e7744bc-e4e9-4e93-9225-28c9569a78c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B9B73492AA448A66D1442DC5E81E9" ma:contentTypeVersion="11" ma:contentTypeDescription="Crée un document." ma:contentTypeScope="" ma:versionID="e38a289e3cce100616b718303aeb0cf7">
  <xsd:schema xmlns:xsd="http://www.w3.org/2001/XMLSchema" xmlns:xs="http://www.w3.org/2001/XMLSchema" xmlns:p="http://schemas.microsoft.com/office/2006/metadata/properties" xmlns:ns2="e178e6a0-ecf8-402e-8dbc-8f6e7b2d85e1" xmlns:ns3="0e7744bc-e4e9-4e93-9225-28c9569a78c1" targetNamespace="http://schemas.microsoft.com/office/2006/metadata/properties" ma:root="true" ma:fieldsID="21629cb83968a28b1a466e7c9fd40d41" ns2:_="" ns3:_="">
    <xsd:import namespace="e178e6a0-ecf8-402e-8dbc-8f6e7b2d85e1"/>
    <xsd:import namespace="0e7744bc-e4e9-4e93-9225-28c9569a78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78e6a0-ecf8-402e-8dbc-8f6e7b2d8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7744bc-e4e9-4e93-9225-28c9569a78c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c8afca8-5191-430d-aa75-f3b4095fdcde}" ma:internalName="TaxCatchAll" ma:showField="CatchAllData" ma:web="0e7744bc-e4e9-4e93-9225-28c9569a78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3F5925-F838-433D-9331-2FAD21BCF81A}">
  <ds:schemaRefs>
    <ds:schemaRef ds:uri="e178e6a0-ecf8-402e-8dbc-8f6e7b2d85e1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e7744bc-e4e9-4e93-9225-28c9569a78c1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35062D6-FCD7-47BE-A336-753244A0D3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CA06B2-DF19-4257-9C21-63AEC2024429}">
  <ds:schemaRefs>
    <ds:schemaRef ds:uri="0e7744bc-e4e9-4e93-9225-28c9569a78c1"/>
    <ds:schemaRef ds:uri="e178e6a0-ecf8-402e-8dbc-8f6e7b2d85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1718</Words>
  <Application>Microsoft Office PowerPoint</Application>
  <PresentationFormat>Widescreen</PresentationFormat>
  <Paragraphs>396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Courier New</vt:lpstr>
      <vt:lpstr>Tahoma</vt:lpstr>
      <vt:lpstr>Thème Office</vt:lpstr>
      <vt:lpstr>Classification pour conduite autonomne </vt:lpstr>
      <vt:lpstr>Objectif du cours</vt:lpstr>
      <vt:lpstr>Stratégie utilisée</vt:lpstr>
      <vt:lpstr>Représentation</vt:lpstr>
      <vt:lpstr>Représentation</vt:lpstr>
      <vt:lpstr>Prétraitement – détection de bord</vt:lpstr>
      <vt:lpstr>Prétraitement – Analyse des couleurs</vt:lpstr>
      <vt:lpstr>Prétraitement – Analyse des couleurs</vt:lpstr>
      <vt:lpstr>Prétraitement – Analyse de la texture</vt:lpstr>
      <vt:lpstr>Prétraitement des données</vt:lpstr>
      <vt:lpstr>Prétraitement Matrices de covariance</vt:lpstr>
      <vt:lpstr>Prétraitement Matrices de covariance</vt:lpstr>
      <vt:lpstr>Prétraitement Choix final</vt:lpstr>
      <vt:lpstr>Algorithmes d’apprentissage machine</vt:lpstr>
      <vt:lpstr>Division des données</vt:lpstr>
      <vt:lpstr>Stratégie D’optimisation des hyperparamètres</vt:lpstr>
      <vt:lpstr>Bayésien</vt:lpstr>
      <vt:lpstr>Architecture utilisée</vt:lpstr>
      <vt:lpstr>Équations pertinentes</vt:lpstr>
      <vt:lpstr>PowerPoint Presentation</vt:lpstr>
      <vt:lpstr>Résultats</vt:lpstr>
      <vt:lpstr>PowerPoint Presentation</vt:lpstr>
      <vt:lpstr>PowerPoint Presentation</vt:lpstr>
      <vt:lpstr>PowerPoint Presentation</vt:lpstr>
      <vt:lpstr>PowerPoint Presentation</vt:lpstr>
      <vt:lpstr>Discussion</vt:lpstr>
      <vt:lpstr>K-moyen, k-ppv</vt:lpstr>
      <vt:lpstr>Architecture utilisée k-mean</vt:lpstr>
      <vt:lpstr>Schéma-Bloc K-PPV</vt:lpstr>
      <vt:lpstr>Équations pertinentes</vt:lpstr>
      <vt:lpstr>K-ppv sans k-moyen</vt:lpstr>
      <vt:lpstr>K-ppv sans k-moyen</vt:lpstr>
      <vt:lpstr>PowerPoint Presentation</vt:lpstr>
      <vt:lpstr>PowerPoint Presentation</vt:lpstr>
      <vt:lpstr>PowerPoint Presentation</vt:lpstr>
      <vt:lpstr>Discussion</vt:lpstr>
      <vt:lpstr>Réseau de neurones</vt:lpstr>
      <vt:lpstr>Architecture du Réseau</vt:lpstr>
      <vt:lpstr>Paramètres Finaux</vt:lpstr>
      <vt:lpstr>Méthode de conception</vt:lpstr>
      <vt:lpstr>96 neurones vs 6 neurones</vt:lpstr>
      <vt:lpstr>96 neurones vs 6 neurones</vt:lpstr>
      <vt:lpstr>Courbe d'apprentissage</vt:lpstr>
      <vt:lpstr>Matrice de confusion</vt:lpstr>
      <vt:lpstr>Comparaison entre les classificateurs</vt:lpstr>
      <vt:lpstr>PowerPoint Presentation</vt:lpstr>
      <vt:lpstr>Conclusions et recommandations</vt:lpstr>
      <vt:lpstr>Conclusions et recommandations</vt:lpstr>
      <vt:lpstr>Merci beaucoup et Bonne journée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Behrouz Nik-Nejad-Kazem-Pour</dc:creator>
  <cp:lastModifiedBy>Behrouz Nik-Nejad-Kazem-Pour</cp:lastModifiedBy>
  <cp:revision>1</cp:revision>
  <dcterms:created xsi:type="dcterms:W3CDTF">2024-02-24T18:37:06Z</dcterms:created>
  <dcterms:modified xsi:type="dcterms:W3CDTF">2024-03-13T06:35:49Z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0x010100BA5B9B73492AA448A66D1442DC5E81E9</vt:lpwstr>
  </property>
  <property fmtid="{D5CDD505-2E9C-101B-9397-08002B2CF9AE}" pid="3" name="MediaServiceImageTags">
    <vt:lpwstr/>
  </property>
</Properties>
</file>